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14630400" cy="8229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523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280" y="2551176"/>
            <a:ext cx="12435840" cy="17282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E4E0D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E4E0D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399" y="8229599"/>
                </a:moveTo>
                <a:lnTo>
                  <a:pt x="0" y="8229599"/>
                </a:lnTo>
                <a:lnTo>
                  <a:pt x="0" y="0"/>
                </a:lnTo>
                <a:lnTo>
                  <a:pt x="14630399" y="0"/>
                </a:lnTo>
                <a:lnTo>
                  <a:pt x="14630399" y="8229599"/>
                </a:lnTo>
                <a:close/>
              </a:path>
            </a:pathLst>
          </a:custGeom>
          <a:solidFill>
            <a:srgbClr val="25222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06449" y="2785988"/>
            <a:ext cx="7700645" cy="539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27684" y="2483030"/>
            <a:ext cx="5935980" cy="46361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E4E0D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5486400" cy="8229600"/>
            <a:chOff x="9144000" y="0"/>
            <a:chExt cx="5486400" cy="8229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0" y="0"/>
              <a:ext cx="5486399" cy="8229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52728" y="2777847"/>
              <a:ext cx="4868940" cy="267390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37062" y="1338045"/>
            <a:ext cx="6949440" cy="2430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00"/>
              </a:lnSpc>
              <a:spcBef>
                <a:spcPts val="100"/>
              </a:spcBef>
            </a:pPr>
            <a:r>
              <a:rPr sz="6300" spc="-85" dirty="0"/>
              <a:t>Introduction</a:t>
            </a:r>
            <a:r>
              <a:rPr sz="6300" spc="-210" dirty="0"/>
              <a:t> </a:t>
            </a:r>
            <a:r>
              <a:rPr sz="6300" dirty="0"/>
              <a:t>to</a:t>
            </a:r>
            <a:r>
              <a:rPr sz="6300" spc="-210" dirty="0"/>
              <a:t> </a:t>
            </a:r>
            <a:r>
              <a:rPr sz="6300" spc="-35" dirty="0"/>
              <a:t>IPL </a:t>
            </a:r>
            <a:r>
              <a:rPr sz="6300" spc="-10" dirty="0"/>
              <a:t>Analysis</a:t>
            </a:r>
            <a:endParaRPr sz="6300" dirty="0"/>
          </a:p>
        </p:txBody>
      </p:sp>
      <p:sp>
        <p:nvSpPr>
          <p:cNvPr id="6" name="object 6"/>
          <p:cNvSpPr txBox="1"/>
          <p:nvPr/>
        </p:nvSpPr>
        <p:spPr>
          <a:xfrm>
            <a:off x="937062" y="3975067"/>
            <a:ext cx="7181215" cy="36100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325">
              <a:lnSpc>
                <a:spcPct val="100000"/>
              </a:lnSpc>
              <a:spcBef>
                <a:spcPts val="95"/>
              </a:spcBef>
            </a:pPr>
            <a:r>
              <a:rPr sz="1950" spc="-20" dirty="0">
                <a:solidFill>
                  <a:srgbClr val="E4E0DE"/>
                </a:solidFill>
                <a:latin typeface="Arial MT"/>
                <a:cs typeface="Arial MT"/>
              </a:rPr>
              <a:t>The</a:t>
            </a:r>
            <a:r>
              <a:rPr sz="1950" spc="-6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Indian</a:t>
            </a:r>
            <a:r>
              <a:rPr sz="1950" spc="-6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Premier</a:t>
            </a:r>
            <a:r>
              <a:rPr sz="1950" spc="-6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spc="-25" dirty="0">
                <a:solidFill>
                  <a:srgbClr val="E4E0DE"/>
                </a:solidFill>
                <a:latin typeface="Arial MT"/>
                <a:cs typeface="Arial MT"/>
              </a:rPr>
              <a:t>League</a:t>
            </a:r>
            <a:r>
              <a:rPr sz="1950" spc="-6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(IPL)</a:t>
            </a:r>
            <a:r>
              <a:rPr sz="1950" spc="-6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is</a:t>
            </a:r>
            <a:r>
              <a:rPr sz="1950" spc="-6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one</a:t>
            </a:r>
            <a:r>
              <a:rPr sz="1950" spc="-6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of</a:t>
            </a:r>
            <a:r>
              <a:rPr sz="1950" spc="-5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the</a:t>
            </a:r>
            <a:r>
              <a:rPr sz="1950" spc="-6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world's</a:t>
            </a:r>
            <a:r>
              <a:rPr sz="1950" spc="-6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spc="-20" dirty="0">
                <a:solidFill>
                  <a:srgbClr val="E4E0DE"/>
                </a:solidFill>
                <a:latin typeface="Arial MT"/>
                <a:cs typeface="Arial MT"/>
              </a:rPr>
              <a:t>most</a:t>
            </a:r>
            <a:endParaRPr sz="1950" dirty="0">
              <a:latin typeface="Arial MT"/>
              <a:cs typeface="Arial MT"/>
            </a:endParaRPr>
          </a:p>
          <a:p>
            <a:pPr marL="12700" marR="5080">
              <a:lnSpc>
                <a:spcPct val="159500"/>
              </a:lnSpc>
            </a:pP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popular</a:t>
            </a:r>
            <a:r>
              <a:rPr sz="1950" spc="1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and</a:t>
            </a:r>
            <a:r>
              <a:rPr sz="1950" spc="2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lucrative</a:t>
            </a:r>
            <a:r>
              <a:rPr sz="1950" spc="2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cricket</a:t>
            </a:r>
            <a:r>
              <a:rPr sz="1950" spc="2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tournaments.</a:t>
            </a:r>
            <a:r>
              <a:rPr sz="1950" spc="-7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spc="-10" dirty="0">
                <a:solidFill>
                  <a:srgbClr val="E4E0DE"/>
                </a:solidFill>
                <a:latin typeface="Arial MT"/>
                <a:cs typeface="Arial MT"/>
              </a:rPr>
              <a:t>This</a:t>
            </a:r>
            <a:r>
              <a:rPr sz="1950" spc="2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spc="-10" dirty="0">
                <a:solidFill>
                  <a:srgbClr val="E4E0DE"/>
                </a:solidFill>
                <a:latin typeface="Arial MT"/>
                <a:cs typeface="Arial MT"/>
              </a:rPr>
              <a:t>analysis</a:t>
            </a:r>
            <a:r>
              <a:rPr sz="1950" spc="2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spc="-10" dirty="0">
                <a:solidFill>
                  <a:srgbClr val="E4E0DE"/>
                </a:solidFill>
                <a:latin typeface="Arial MT"/>
                <a:cs typeface="Arial MT"/>
              </a:rPr>
              <a:t>explores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the</a:t>
            </a:r>
            <a:r>
              <a:rPr sz="1950" spc="2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rich</a:t>
            </a:r>
            <a:r>
              <a:rPr sz="1950" spc="2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data</a:t>
            </a:r>
            <a:r>
              <a:rPr sz="1950" spc="2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behind</a:t>
            </a:r>
            <a:r>
              <a:rPr sz="1950" spc="2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the</a:t>
            </a:r>
            <a:r>
              <a:rPr sz="1950" spc="2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spc="-50" dirty="0">
                <a:solidFill>
                  <a:srgbClr val="E4E0DE"/>
                </a:solidFill>
                <a:latin typeface="Arial MT"/>
                <a:cs typeface="Arial MT"/>
              </a:rPr>
              <a:t>IPL,</a:t>
            </a:r>
            <a:r>
              <a:rPr sz="1950" spc="2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uncovering</a:t>
            </a:r>
            <a:r>
              <a:rPr sz="1950" spc="2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insights</a:t>
            </a:r>
            <a:r>
              <a:rPr sz="1950" spc="2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into</a:t>
            </a:r>
            <a:r>
              <a:rPr sz="1950" spc="2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spc="-20" dirty="0">
                <a:solidFill>
                  <a:srgbClr val="E4E0DE"/>
                </a:solidFill>
                <a:latin typeface="Arial MT"/>
                <a:cs typeface="Arial MT"/>
              </a:rPr>
              <a:t>team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performance,</a:t>
            </a:r>
            <a:r>
              <a:rPr sz="1950" spc="1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player</a:t>
            </a:r>
            <a:r>
              <a:rPr sz="1950" spc="1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statistics,</a:t>
            </a:r>
            <a:r>
              <a:rPr sz="1950" spc="1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and</a:t>
            </a:r>
            <a:r>
              <a:rPr sz="1950" spc="1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match</a:t>
            </a:r>
            <a:r>
              <a:rPr sz="1950" spc="1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outcomes</a:t>
            </a:r>
            <a:r>
              <a:rPr sz="1950" spc="1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through</a:t>
            </a:r>
            <a:r>
              <a:rPr sz="1950" spc="1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spc="-25" dirty="0">
                <a:solidFill>
                  <a:srgbClr val="E4E0DE"/>
                </a:solidFill>
                <a:latin typeface="Arial MT"/>
                <a:cs typeface="Arial MT"/>
              </a:rPr>
              <a:t>SQL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and</a:t>
            </a:r>
            <a:r>
              <a:rPr sz="1950" spc="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Python</a:t>
            </a:r>
            <a:r>
              <a:rPr sz="1950" spc="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spc="-10" dirty="0">
                <a:solidFill>
                  <a:srgbClr val="E4E0DE"/>
                </a:solidFill>
                <a:latin typeface="Arial MT"/>
                <a:cs typeface="Arial MT"/>
              </a:rPr>
              <a:t>visualizations.</a:t>
            </a:r>
            <a:endParaRPr lang="en-IN" sz="1950" spc="-10" dirty="0">
              <a:solidFill>
                <a:srgbClr val="E4E0DE"/>
              </a:solidFill>
              <a:latin typeface="Arial MT"/>
              <a:cs typeface="Arial MT"/>
            </a:endParaRPr>
          </a:p>
          <a:p>
            <a:pPr marL="12700" marR="5080">
              <a:lnSpc>
                <a:spcPct val="159500"/>
              </a:lnSpc>
            </a:pPr>
            <a:endParaRPr lang="en-IN" sz="1950" spc="-10" dirty="0">
              <a:solidFill>
                <a:srgbClr val="E4E0DE"/>
              </a:solidFill>
              <a:latin typeface="Arial MT"/>
              <a:cs typeface="Arial MT"/>
            </a:endParaRPr>
          </a:p>
          <a:p>
            <a:pPr marL="12700" marR="5080">
              <a:lnSpc>
                <a:spcPct val="159500"/>
              </a:lnSpc>
            </a:pPr>
            <a:endParaRPr lang="en-IN" sz="1950" spc="-10" dirty="0">
              <a:solidFill>
                <a:srgbClr val="E4E0DE"/>
              </a:solidFill>
              <a:latin typeface="Arial MT"/>
              <a:cs typeface="Arial MT"/>
            </a:endParaRPr>
          </a:p>
          <a:p>
            <a:pPr marL="12700" marR="5080">
              <a:lnSpc>
                <a:spcPct val="159500"/>
              </a:lnSpc>
            </a:pPr>
            <a:r>
              <a:rPr lang="en-IN" sz="1950" spc="-10" dirty="0">
                <a:solidFill>
                  <a:srgbClr val="E4E0DE"/>
                </a:solidFill>
                <a:latin typeface="Arial MT"/>
                <a:cs typeface="Arial MT"/>
              </a:rPr>
              <a:t>By- Vivek Kumar Dixit</a:t>
            </a:r>
            <a:endParaRPr sz="19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5486400" cy="8229600"/>
            <a:chOff x="9144000" y="0"/>
            <a:chExt cx="5486400" cy="8229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0" y="0"/>
              <a:ext cx="5486399" cy="8229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1415" y="2265402"/>
              <a:ext cx="4931569" cy="369867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50026" y="477288"/>
            <a:ext cx="4785995" cy="1593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5400"/>
              </a:lnSpc>
              <a:spcBef>
                <a:spcPts val="95"/>
              </a:spcBef>
            </a:pPr>
            <a:r>
              <a:rPr sz="4100" dirty="0"/>
              <a:t>Data</a:t>
            </a:r>
            <a:r>
              <a:rPr sz="4100" spc="-140" dirty="0"/>
              <a:t> </a:t>
            </a:r>
            <a:r>
              <a:rPr sz="4100" spc="-50" dirty="0"/>
              <a:t>Collection</a:t>
            </a:r>
            <a:r>
              <a:rPr sz="4100" spc="-140" dirty="0"/>
              <a:t> </a:t>
            </a:r>
            <a:r>
              <a:rPr sz="4100" spc="-25" dirty="0"/>
              <a:t>and </a:t>
            </a:r>
            <a:r>
              <a:rPr sz="4100" spc="-20" dirty="0"/>
              <a:t>Preprocessing</a:t>
            </a:r>
            <a:endParaRPr sz="4100"/>
          </a:p>
        </p:txBody>
      </p:sp>
      <p:grpSp>
        <p:nvGrpSpPr>
          <p:cNvPr id="6" name="object 6"/>
          <p:cNvGrpSpPr/>
          <p:nvPr/>
        </p:nvGrpSpPr>
        <p:grpSpPr>
          <a:xfrm>
            <a:off x="772239" y="2263497"/>
            <a:ext cx="7599680" cy="1638935"/>
            <a:chOff x="772239" y="2263497"/>
            <a:chExt cx="7599680" cy="1638935"/>
          </a:xfrm>
        </p:grpSpPr>
        <p:sp>
          <p:nvSpPr>
            <p:cNvPr id="7" name="object 7"/>
            <p:cNvSpPr/>
            <p:nvPr/>
          </p:nvSpPr>
          <p:spPr>
            <a:xfrm>
              <a:off x="777001" y="2268259"/>
              <a:ext cx="7590155" cy="1629410"/>
            </a:xfrm>
            <a:custGeom>
              <a:avLst/>
              <a:gdLst/>
              <a:ahLst/>
              <a:cxnLst/>
              <a:rect l="l" t="t" r="r" b="b"/>
              <a:pathLst>
                <a:path w="7590155" h="1629410">
                  <a:moveTo>
                    <a:pt x="7496754" y="1629250"/>
                  </a:moveTo>
                  <a:lnTo>
                    <a:pt x="93241" y="1629250"/>
                  </a:lnTo>
                  <a:lnTo>
                    <a:pt x="56948" y="1621923"/>
                  </a:lnTo>
                  <a:lnTo>
                    <a:pt x="27309" y="1601941"/>
                  </a:lnTo>
                  <a:lnTo>
                    <a:pt x="7327" y="1572303"/>
                  </a:lnTo>
                  <a:lnTo>
                    <a:pt x="0" y="1536009"/>
                  </a:lnTo>
                  <a:lnTo>
                    <a:pt x="0" y="93241"/>
                  </a:lnTo>
                  <a:lnTo>
                    <a:pt x="7327" y="56947"/>
                  </a:lnTo>
                  <a:lnTo>
                    <a:pt x="27309" y="27309"/>
                  </a:lnTo>
                  <a:lnTo>
                    <a:pt x="56948" y="7327"/>
                  </a:lnTo>
                  <a:lnTo>
                    <a:pt x="93241" y="0"/>
                  </a:lnTo>
                  <a:lnTo>
                    <a:pt x="7496754" y="0"/>
                  </a:lnTo>
                  <a:lnTo>
                    <a:pt x="7548484" y="15665"/>
                  </a:lnTo>
                  <a:lnTo>
                    <a:pt x="7582898" y="57559"/>
                  </a:lnTo>
                  <a:lnTo>
                    <a:pt x="7589995" y="93241"/>
                  </a:lnTo>
                  <a:lnTo>
                    <a:pt x="7589995" y="1536009"/>
                  </a:lnTo>
                  <a:lnTo>
                    <a:pt x="7582668" y="1572303"/>
                  </a:lnTo>
                  <a:lnTo>
                    <a:pt x="7562685" y="1601941"/>
                  </a:lnTo>
                  <a:lnTo>
                    <a:pt x="7533048" y="1621923"/>
                  </a:lnTo>
                  <a:lnTo>
                    <a:pt x="7496754" y="1629250"/>
                  </a:lnTo>
                  <a:close/>
                </a:path>
              </a:pathLst>
            </a:custGeom>
            <a:solidFill>
              <a:srgbClr val="7E02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77001" y="2268259"/>
              <a:ext cx="7590155" cy="1629410"/>
            </a:xfrm>
            <a:custGeom>
              <a:avLst/>
              <a:gdLst/>
              <a:ahLst/>
              <a:cxnLst/>
              <a:rect l="l" t="t" r="r" b="b"/>
              <a:pathLst>
                <a:path w="7590155" h="1629410">
                  <a:moveTo>
                    <a:pt x="0" y="93241"/>
                  </a:moveTo>
                  <a:lnTo>
                    <a:pt x="7327" y="56947"/>
                  </a:lnTo>
                  <a:lnTo>
                    <a:pt x="27309" y="27309"/>
                  </a:lnTo>
                  <a:lnTo>
                    <a:pt x="56948" y="7327"/>
                  </a:lnTo>
                  <a:lnTo>
                    <a:pt x="93241" y="0"/>
                  </a:lnTo>
                  <a:lnTo>
                    <a:pt x="7496754" y="0"/>
                  </a:lnTo>
                  <a:lnTo>
                    <a:pt x="7548484" y="15665"/>
                  </a:lnTo>
                  <a:lnTo>
                    <a:pt x="7582898" y="57559"/>
                  </a:lnTo>
                  <a:lnTo>
                    <a:pt x="7589995" y="93241"/>
                  </a:lnTo>
                  <a:lnTo>
                    <a:pt x="7589995" y="1536009"/>
                  </a:lnTo>
                  <a:lnTo>
                    <a:pt x="7582668" y="1572303"/>
                  </a:lnTo>
                  <a:lnTo>
                    <a:pt x="7562685" y="1601941"/>
                  </a:lnTo>
                  <a:lnTo>
                    <a:pt x="7533048" y="1621923"/>
                  </a:lnTo>
                  <a:lnTo>
                    <a:pt x="7496754" y="1629250"/>
                  </a:lnTo>
                  <a:lnTo>
                    <a:pt x="93241" y="1629250"/>
                  </a:lnTo>
                  <a:lnTo>
                    <a:pt x="56948" y="1621923"/>
                  </a:lnTo>
                  <a:lnTo>
                    <a:pt x="27309" y="1601941"/>
                  </a:lnTo>
                  <a:lnTo>
                    <a:pt x="7327" y="1572303"/>
                  </a:lnTo>
                  <a:lnTo>
                    <a:pt x="0" y="1536009"/>
                  </a:lnTo>
                  <a:lnTo>
                    <a:pt x="0" y="93241"/>
                  </a:lnTo>
                  <a:close/>
                </a:path>
              </a:pathLst>
            </a:custGeom>
            <a:ln w="9524">
              <a:solidFill>
                <a:srgbClr val="971B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772239" y="4114680"/>
            <a:ext cx="7599680" cy="1638935"/>
            <a:chOff x="772239" y="4114680"/>
            <a:chExt cx="7599680" cy="1638935"/>
          </a:xfrm>
        </p:grpSpPr>
        <p:sp>
          <p:nvSpPr>
            <p:cNvPr id="10" name="object 10"/>
            <p:cNvSpPr/>
            <p:nvPr/>
          </p:nvSpPr>
          <p:spPr>
            <a:xfrm>
              <a:off x="777001" y="4119443"/>
              <a:ext cx="7590155" cy="1629410"/>
            </a:xfrm>
            <a:custGeom>
              <a:avLst/>
              <a:gdLst/>
              <a:ahLst/>
              <a:cxnLst/>
              <a:rect l="l" t="t" r="r" b="b"/>
              <a:pathLst>
                <a:path w="7590155" h="1629410">
                  <a:moveTo>
                    <a:pt x="7496754" y="1629251"/>
                  </a:moveTo>
                  <a:lnTo>
                    <a:pt x="93241" y="1629251"/>
                  </a:lnTo>
                  <a:lnTo>
                    <a:pt x="56948" y="1621923"/>
                  </a:lnTo>
                  <a:lnTo>
                    <a:pt x="27309" y="1601941"/>
                  </a:lnTo>
                  <a:lnTo>
                    <a:pt x="7327" y="1572302"/>
                  </a:lnTo>
                  <a:lnTo>
                    <a:pt x="0" y="1536008"/>
                  </a:lnTo>
                  <a:lnTo>
                    <a:pt x="0" y="93241"/>
                  </a:lnTo>
                  <a:lnTo>
                    <a:pt x="7327" y="56948"/>
                  </a:lnTo>
                  <a:lnTo>
                    <a:pt x="27309" y="27309"/>
                  </a:lnTo>
                  <a:lnTo>
                    <a:pt x="56948" y="7327"/>
                  </a:lnTo>
                  <a:lnTo>
                    <a:pt x="93241" y="0"/>
                  </a:lnTo>
                  <a:lnTo>
                    <a:pt x="7496754" y="0"/>
                  </a:lnTo>
                  <a:lnTo>
                    <a:pt x="7548484" y="15665"/>
                  </a:lnTo>
                  <a:lnTo>
                    <a:pt x="7582898" y="57559"/>
                  </a:lnTo>
                  <a:lnTo>
                    <a:pt x="7589995" y="93241"/>
                  </a:lnTo>
                  <a:lnTo>
                    <a:pt x="7589995" y="1536008"/>
                  </a:lnTo>
                  <a:lnTo>
                    <a:pt x="7582668" y="1572302"/>
                  </a:lnTo>
                  <a:lnTo>
                    <a:pt x="7562685" y="1601941"/>
                  </a:lnTo>
                  <a:lnTo>
                    <a:pt x="7533048" y="1621923"/>
                  </a:lnTo>
                  <a:lnTo>
                    <a:pt x="7496754" y="1629251"/>
                  </a:lnTo>
                  <a:close/>
                </a:path>
              </a:pathLst>
            </a:custGeom>
            <a:solidFill>
              <a:srgbClr val="7E02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7001" y="4119443"/>
              <a:ext cx="7590155" cy="1629410"/>
            </a:xfrm>
            <a:custGeom>
              <a:avLst/>
              <a:gdLst/>
              <a:ahLst/>
              <a:cxnLst/>
              <a:rect l="l" t="t" r="r" b="b"/>
              <a:pathLst>
                <a:path w="7590155" h="1629410">
                  <a:moveTo>
                    <a:pt x="0" y="93241"/>
                  </a:moveTo>
                  <a:lnTo>
                    <a:pt x="7327" y="56948"/>
                  </a:lnTo>
                  <a:lnTo>
                    <a:pt x="27309" y="27309"/>
                  </a:lnTo>
                  <a:lnTo>
                    <a:pt x="56948" y="7327"/>
                  </a:lnTo>
                  <a:lnTo>
                    <a:pt x="93241" y="0"/>
                  </a:lnTo>
                  <a:lnTo>
                    <a:pt x="7496754" y="0"/>
                  </a:lnTo>
                  <a:lnTo>
                    <a:pt x="7548484" y="15665"/>
                  </a:lnTo>
                  <a:lnTo>
                    <a:pt x="7582898" y="57559"/>
                  </a:lnTo>
                  <a:lnTo>
                    <a:pt x="7589995" y="93241"/>
                  </a:lnTo>
                  <a:lnTo>
                    <a:pt x="7589995" y="1536008"/>
                  </a:lnTo>
                  <a:lnTo>
                    <a:pt x="7582668" y="1572302"/>
                  </a:lnTo>
                  <a:lnTo>
                    <a:pt x="7562685" y="1601941"/>
                  </a:lnTo>
                  <a:lnTo>
                    <a:pt x="7533048" y="1621923"/>
                  </a:lnTo>
                  <a:lnTo>
                    <a:pt x="7496754" y="1629251"/>
                  </a:lnTo>
                  <a:lnTo>
                    <a:pt x="93241" y="1629251"/>
                  </a:lnTo>
                  <a:lnTo>
                    <a:pt x="56948" y="1621923"/>
                  </a:lnTo>
                  <a:lnTo>
                    <a:pt x="27309" y="1601941"/>
                  </a:lnTo>
                  <a:lnTo>
                    <a:pt x="7327" y="1572302"/>
                  </a:lnTo>
                  <a:lnTo>
                    <a:pt x="0" y="1536008"/>
                  </a:lnTo>
                  <a:lnTo>
                    <a:pt x="0" y="93241"/>
                  </a:lnTo>
                  <a:close/>
                </a:path>
              </a:pathLst>
            </a:custGeom>
            <a:ln w="9524">
              <a:solidFill>
                <a:srgbClr val="971B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72239" y="5965864"/>
            <a:ext cx="7599680" cy="1638935"/>
            <a:chOff x="772239" y="5965864"/>
            <a:chExt cx="7599680" cy="1638935"/>
          </a:xfrm>
        </p:grpSpPr>
        <p:sp>
          <p:nvSpPr>
            <p:cNvPr id="13" name="object 13"/>
            <p:cNvSpPr/>
            <p:nvPr/>
          </p:nvSpPr>
          <p:spPr>
            <a:xfrm>
              <a:off x="777001" y="5970627"/>
              <a:ext cx="7590155" cy="1629410"/>
            </a:xfrm>
            <a:custGeom>
              <a:avLst/>
              <a:gdLst/>
              <a:ahLst/>
              <a:cxnLst/>
              <a:rect l="l" t="t" r="r" b="b"/>
              <a:pathLst>
                <a:path w="7590155" h="1629409">
                  <a:moveTo>
                    <a:pt x="7496754" y="1629250"/>
                  </a:moveTo>
                  <a:lnTo>
                    <a:pt x="93241" y="1629250"/>
                  </a:lnTo>
                  <a:lnTo>
                    <a:pt x="56948" y="1621923"/>
                  </a:lnTo>
                  <a:lnTo>
                    <a:pt x="27309" y="1601940"/>
                  </a:lnTo>
                  <a:lnTo>
                    <a:pt x="7327" y="1572302"/>
                  </a:lnTo>
                  <a:lnTo>
                    <a:pt x="0" y="1536008"/>
                  </a:lnTo>
                  <a:lnTo>
                    <a:pt x="0" y="93242"/>
                  </a:lnTo>
                  <a:lnTo>
                    <a:pt x="7327" y="56948"/>
                  </a:lnTo>
                  <a:lnTo>
                    <a:pt x="27309" y="27310"/>
                  </a:lnTo>
                  <a:lnTo>
                    <a:pt x="56948" y="7327"/>
                  </a:lnTo>
                  <a:lnTo>
                    <a:pt x="93241" y="0"/>
                  </a:lnTo>
                  <a:lnTo>
                    <a:pt x="7496754" y="0"/>
                  </a:lnTo>
                  <a:lnTo>
                    <a:pt x="7548484" y="15665"/>
                  </a:lnTo>
                  <a:lnTo>
                    <a:pt x="7582898" y="57559"/>
                  </a:lnTo>
                  <a:lnTo>
                    <a:pt x="7589995" y="93242"/>
                  </a:lnTo>
                  <a:lnTo>
                    <a:pt x="7589995" y="1536008"/>
                  </a:lnTo>
                  <a:lnTo>
                    <a:pt x="7582668" y="1572302"/>
                  </a:lnTo>
                  <a:lnTo>
                    <a:pt x="7562685" y="1601940"/>
                  </a:lnTo>
                  <a:lnTo>
                    <a:pt x="7533048" y="1621923"/>
                  </a:lnTo>
                  <a:lnTo>
                    <a:pt x="7496754" y="1629250"/>
                  </a:lnTo>
                  <a:close/>
                </a:path>
              </a:pathLst>
            </a:custGeom>
            <a:solidFill>
              <a:srgbClr val="7E02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77001" y="5970627"/>
              <a:ext cx="7590155" cy="1629410"/>
            </a:xfrm>
            <a:custGeom>
              <a:avLst/>
              <a:gdLst/>
              <a:ahLst/>
              <a:cxnLst/>
              <a:rect l="l" t="t" r="r" b="b"/>
              <a:pathLst>
                <a:path w="7590155" h="1629409">
                  <a:moveTo>
                    <a:pt x="0" y="93242"/>
                  </a:moveTo>
                  <a:lnTo>
                    <a:pt x="7327" y="56948"/>
                  </a:lnTo>
                  <a:lnTo>
                    <a:pt x="27309" y="27310"/>
                  </a:lnTo>
                  <a:lnTo>
                    <a:pt x="56948" y="7327"/>
                  </a:lnTo>
                  <a:lnTo>
                    <a:pt x="93241" y="0"/>
                  </a:lnTo>
                  <a:lnTo>
                    <a:pt x="7496754" y="0"/>
                  </a:lnTo>
                  <a:lnTo>
                    <a:pt x="7548484" y="15665"/>
                  </a:lnTo>
                  <a:lnTo>
                    <a:pt x="7582898" y="57559"/>
                  </a:lnTo>
                  <a:lnTo>
                    <a:pt x="7589995" y="93242"/>
                  </a:lnTo>
                  <a:lnTo>
                    <a:pt x="7589995" y="1536008"/>
                  </a:lnTo>
                  <a:lnTo>
                    <a:pt x="7582668" y="1572302"/>
                  </a:lnTo>
                  <a:lnTo>
                    <a:pt x="7562685" y="1601940"/>
                  </a:lnTo>
                  <a:lnTo>
                    <a:pt x="7533048" y="1621923"/>
                  </a:lnTo>
                  <a:lnTo>
                    <a:pt x="7496754" y="1629250"/>
                  </a:lnTo>
                  <a:lnTo>
                    <a:pt x="93241" y="1629250"/>
                  </a:lnTo>
                  <a:lnTo>
                    <a:pt x="56948" y="1621923"/>
                  </a:lnTo>
                  <a:lnTo>
                    <a:pt x="27309" y="1601940"/>
                  </a:lnTo>
                  <a:lnTo>
                    <a:pt x="7327" y="1572302"/>
                  </a:lnTo>
                  <a:lnTo>
                    <a:pt x="0" y="1536008"/>
                  </a:lnTo>
                  <a:lnTo>
                    <a:pt x="0" y="93242"/>
                  </a:lnTo>
                  <a:close/>
                </a:path>
              </a:pathLst>
            </a:custGeom>
            <a:ln w="9524">
              <a:solidFill>
                <a:srgbClr val="971B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41479" y="2338995"/>
            <a:ext cx="6730365" cy="5055870"/>
          </a:xfrm>
          <a:prstGeom prst="rect">
            <a:avLst/>
          </a:prstGeom>
        </p:spPr>
        <p:txBody>
          <a:bodyPr vert="horz" wrap="square" lIns="0" tIns="18732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475"/>
              </a:spcBef>
            </a:pPr>
            <a:r>
              <a:rPr sz="2050" b="1" dirty="0">
                <a:solidFill>
                  <a:srgbClr val="E4E0DE"/>
                </a:solidFill>
                <a:latin typeface="Arial"/>
                <a:cs typeface="Arial"/>
              </a:rPr>
              <a:t>Data</a:t>
            </a:r>
            <a:r>
              <a:rPr sz="2050" b="1" spc="-45" dirty="0">
                <a:solidFill>
                  <a:srgbClr val="E4E0DE"/>
                </a:solidFill>
                <a:latin typeface="Arial"/>
                <a:cs typeface="Arial"/>
              </a:rPr>
              <a:t> </a:t>
            </a:r>
            <a:r>
              <a:rPr sz="2050" b="1" spc="-10" dirty="0">
                <a:solidFill>
                  <a:srgbClr val="E4E0DE"/>
                </a:solidFill>
                <a:latin typeface="Arial"/>
                <a:cs typeface="Arial"/>
              </a:rPr>
              <a:t>Sources</a:t>
            </a:r>
            <a:endParaRPr sz="2050" dirty="0">
              <a:latin typeface="Arial"/>
              <a:cs typeface="Arial"/>
            </a:endParaRPr>
          </a:p>
          <a:p>
            <a:pPr marL="50800" marR="17780">
              <a:lnSpc>
                <a:spcPts val="3360"/>
              </a:lnSpc>
              <a:spcBef>
                <a:spcPts val="225"/>
              </a:spcBef>
            </a:pPr>
            <a:r>
              <a:rPr sz="1750" dirty="0">
                <a:solidFill>
                  <a:srgbClr val="E4E0DE"/>
                </a:solidFill>
                <a:latin typeface="Arial MT"/>
                <a:cs typeface="Arial MT"/>
              </a:rPr>
              <a:t>Collect</a:t>
            </a:r>
            <a:r>
              <a:rPr sz="1750" spc="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spc="-30" dirty="0">
                <a:solidFill>
                  <a:srgbClr val="E4E0DE"/>
                </a:solidFill>
                <a:latin typeface="Arial MT"/>
                <a:cs typeface="Arial MT"/>
              </a:rPr>
              <a:t>IPL </a:t>
            </a:r>
            <a:r>
              <a:rPr sz="1750" dirty="0">
                <a:solidFill>
                  <a:srgbClr val="E4E0DE"/>
                </a:solidFill>
                <a:latin typeface="Arial MT"/>
                <a:cs typeface="Arial MT"/>
              </a:rPr>
              <a:t>match</a:t>
            </a:r>
            <a:r>
              <a:rPr sz="1750" spc="1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spc="-10" dirty="0">
                <a:solidFill>
                  <a:srgbClr val="E4E0DE"/>
                </a:solidFill>
                <a:latin typeface="Arial MT"/>
                <a:cs typeface="Arial MT"/>
              </a:rPr>
              <a:t>data,</a:t>
            </a:r>
            <a:r>
              <a:rPr sz="1750" spc="1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E4E0DE"/>
                </a:solidFill>
                <a:latin typeface="Arial MT"/>
                <a:cs typeface="Arial MT"/>
              </a:rPr>
              <a:t>player</a:t>
            </a:r>
            <a:r>
              <a:rPr sz="1750" spc="1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E4E0DE"/>
                </a:solidFill>
                <a:latin typeface="Arial MT"/>
                <a:cs typeface="Arial MT"/>
              </a:rPr>
              <a:t>statistics,</a:t>
            </a:r>
            <a:r>
              <a:rPr sz="1750" spc="1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E4E0DE"/>
                </a:solidFill>
                <a:latin typeface="Arial MT"/>
                <a:cs typeface="Arial MT"/>
              </a:rPr>
              <a:t>and</a:t>
            </a:r>
            <a:r>
              <a:rPr sz="1750" spc="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E4E0DE"/>
                </a:solidFill>
                <a:latin typeface="Arial MT"/>
                <a:cs typeface="Arial MT"/>
              </a:rPr>
              <a:t>team</a:t>
            </a:r>
            <a:r>
              <a:rPr sz="1750" spc="1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E4E0DE"/>
                </a:solidFill>
                <a:latin typeface="Arial MT"/>
                <a:cs typeface="Arial MT"/>
              </a:rPr>
              <a:t>information</a:t>
            </a:r>
            <a:r>
              <a:rPr sz="1750" spc="1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spc="-20" dirty="0">
                <a:solidFill>
                  <a:srgbClr val="E4E0DE"/>
                </a:solidFill>
                <a:latin typeface="Arial MT"/>
                <a:cs typeface="Arial MT"/>
              </a:rPr>
              <a:t>from </a:t>
            </a:r>
            <a:r>
              <a:rPr sz="1750" dirty="0">
                <a:solidFill>
                  <a:srgbClr val="E4E0DE"/>
                </a:solidFill>
                <a:latin typeface="Arial MT"/>
                <a:cs typeface="Arial MT"/>
              </a:rPr>
              <a:t>reliable </a:t>
            </a:r>
            <a:r>
              <a:rPr sz="1750" spc="-25" dirty="0">
                <a:solidFill>
                  <a:srgbClr val="E4E0DE"/>
                </a:solidFill>
                <a:latin typeface="Arial MT"/>
                <a:cs typeface="Arial MT"/>
              </a:rPr>
              <a:t>sources</a:t>
            </a:r>
            <a:r>
              <a:rPr sz="1750" dirty="0">
                <a:solidFill>
                  <a:srgbClr val="E4E0DE"/>
                </a:solidFill>
                <a:latin typeface="Arial MT"/>
                <a:cs typeface="Arial MT"/>
              </a:rPr>
              <a:t> like</a:t>
            </a:r>
            <a:r>
              <a:rPr sz="1750" spc="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E4E0DE"/>
                </a:solidFill>
                <a:latin typeface="Arial MT"/>
                <a:cs typeface="Arial MT"/>
              </a:rPr>
              <a:t>Cricinfo and</a:t>
            </a:r>
            <a:r>
              <a:rPr sz="1750" spc="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spc="-30" dirty="0">
                <a:solidFill>
                  <a:srgbClr val="E4E0DE"/>
                </a:solidFill>
                <a:latin typeface="Arial MT"/>
                <a:cs typeface="Arial MT"/>
              </a:rPr>
              <a:t>IPL</a:t>
            </a:r>
            <a:r>
              <a:rPr sz="1750" spc="-4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E4E0DE"/>
                </a:solidFill>
                <a:latin typeface="Arial MT"/>
                <a:cs typeface="Arial MT"/>
              </a:rPr>
              <a:t>official </a:t>
            </a:r>
            <a:r>
              <a:rPr sz="1750" spc="-10" dirty="0">
                <a:solidFill>
                  <a:srgbClr val="E4E0DE"/>
                </a:solidFill>
                <a:latin typeface="Arial MT"/>
                <a:cs typeface="Arial MT"/>
              </a:rPr>
              <a:t>websites.</a:t>
            </a:r>
            <a:endParaRPr sz="17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7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45"/>
              </a:spcBef>
            </a:pPr>
            <a:endParaRPr sz="1750" dirty="0">
              <a:latin typeface="Arial MT"/>
              <a:cs typeface="Arial MT"/>
            </a:endParaRPr>
          </a:p>
          <a:p>
            <a:pPr marL="50800">
              <a:lnSpc>
                <a:spcPct val="100000"/>
              </a:lnSpc>
            </a:pPr>
            <a:r>
              <a:rPr sz="2050" b="1" dirty="0">
                <a:solidFill>
                  <a:srgbClr val="E4E0DE"/>
                </a:solidFill>
                <a:latin typeface="Arial"/>
                <a:cs typeface="Arial"/>
              </a:rPr>
              <a:t>Data</a:t>
            </a:r>
            <a:r>
              <a:rPr sz="2050" b="1" spc="-45" dirty="0">
                <a:solidFill>
                  <a:srgbClr val="E4E0DE"/>
                </a:solidFill>
                <a:latin typeface="Arial"/>
                <a:cs typeface="Arial"/>
              </a:rPr>
              <a:t> </a:t>
            </a:r>
            <a:r>
              <a:rPr sz="2050" b="1" spc="-10" dirty="0">
                <a:solidFill>
                  <a:srgbClr val="E4E0DE"/>
                </a:solidFill>
                <a:latin typeface="Arial"/>
                <a:cs typeface="Arial"/>
              </a:rPr>
              <a:t>Cleaning</a:t>
            </a:r>
            <a:endParaRPr sz="2050" dirty="0">
              <a:latin typeface="Arial"/>
              <a:cs typeface="Arial"/>
            </a:endParaRPr>
          </a:p>
          <a:p>
            <a:pPr marL="50800" marR="373380">
              <a:lnSpc>
                <a:spcPts val="3360"/>
              </a:lnSpc>
              <a:spcBef>
                <a:spcPts val="225"/>
              </a:spcBef>
            </a:pPr>
            <a:r>
              <a:rPr sz="1750" spc="-20" dirty="0">
                <a:solidFill>
                  <a:srgbClr val="E4E0DE"/>
                </a:solidFill>
                <a:latin typeface="Arial MT"/>
                <a:cs typeface="Arial MT"/>
              </a:rPr>
              <a:t>Handle</a:t>
            </a:r>
            <a:r>
              <a:rPr sz="1750" spc="-7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E4E0DE"/>
                </a:solidFill>
                <a:latin typeface="Arial MT"/>
                <a:cs typeface="Arial MT"/>
              </a:rPr>
              <a:t>missing</a:t>
            </a:r>
            <a:r>
              <a:rPr sz="1750" spc="-7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spc="-30" dirty="0">
                <a:solidFill>
                  <a:srgbClr val="E4E0DE"/>
                </a:solidFill>
                <a:latin typeface="Arial MT"/>
                <a:cs typeface="Arial MT"/>
              </a:rPr>
              <a:t>values,</a:t>
            </a:r>
            <a:r>
              <a:rPr sz="1750" spc="-6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E4E0DE"/>
                </a:solidFill>
                <a:latin typeface="Arial MT"/>
                <a:cs typeface="Arial MT"/>
              </a:rPr>
              <a:t>remove</a:t>
            </a:r>
            <a:r>
              <a:rPr sz="1750" spc="-7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E4E0DE"/>
                </a:solidFill>
                <a:latin typeface="Arial MT"/>
                <a:cs typeface="Arial MT"/>
              </a:rPr>
              <a:t>duplicates,</a:t>
            </a:r>
            <a:r>
              <a:rPr sz="1750" spc="-7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E4E0DE"/>
                </a:solidFill>
                <a:latin typeface="Arial MT"/>
                <a:cs typeface="Arial MT"/>
              </a:rPr>
              <a:t>and</a:t>
            </a:r>
            <a:r>
              <a:rPr sz="1750" spc="-6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E4E0DE"/>
                </a:solidFill>
                <a:latin typeface="Arial MT"/>
                <a:cs typeface="Arial MT"/>
              </a:rPr>
              <a:t>standardize</a:t>
            </a:r>
            <a:r>
              <a:rPr sz="1750" spc="-7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spc="-20" dirty="0">
                <a:solidFill>
                  <a:srgbClr val="E4E0DE"/>
                </a:solidFill>
                <a:latin typeface="Arial MT"/>
                <a:cs typeface="Arial MT"/>
              </a:rPr>
              <a:t>data </a:t>
            </a:r>
            <a:r>
              <a:rPr sz="1750" dirty="0">
                <a:solidFill>
                  <a:srgbClr val="E4E0DE"/>
                </a:solidFill>
                <a:latin typeface="Arial MT"/>
                <a:cs typeface="Arial MT"/>
              </a:rPr>
              <a:t>formats</a:t>
            </a:r>
            <a:r>
              <a:rPr sz="1750" spc="-6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spc="75" dirty="0">
                <a:solidFill>
                  <a:srgbClr val="E4E0DE"/>
                </a:solidFill>
                <a:latin typeface="Arial MT"/>
                <a:cs typeface="Arial MT"/>
              </a:rPr>
              <a:t>to</a:t>
            </a:r>
            <a:r>
              <a:rPr sz="1750" spc="-6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spc="-10" dirty="0">
                <a:solidFill>
                  <a:srgbClr val="E4E0DE"/>
                </a:solidFill>
                <a:latin typeface="Arial MT"/>
                <a:cs typeface="Arial MT"/>
              </a:rPr>
              <a:t>ensure</a:t>
            </a:r>
            <a:r>
              <a:rPr sz="1750" spc="-6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E4E0DE"/>
                </a:solidFill>
                <a:latin typeface="Arial MT"/>
                <a:cs typeface="Arial MT"/>
              </a:rPr>
              <a:t>accuracy</a:t>
            </a:r>
            <a:r>
              <a:rPr sz="1750" spc="-5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E4E0DE"/>
                </a:solidFill>
                <a:latin typeface="Arial MT"/>
                <a:cs typeface="Arial MT"/>
              </a:rPr>
              <a:t>and</a:t>
            </a:r>
            <a:r>
              <a:rPr sz="1750" spc="-6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spc="-10" dirty="0">
                <a:solidFill>
                  <a:srgbClr val="E4E0DE"/>
                </a:solidFill>
                <a:latin typeface="Arial MT"/>
                <a:cs typeface="Arial MT"/>
              </a:rPr>
              <a:t>consistency.</a:t>
            </a:r>
            <a:endParaRPr sz="17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7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45"/>
              </a:spcBef>
            </a:pPr>
            <a:endParaRPr sz="1750" dirty="0">
              <a:latin typeface="Arial MT"/>
              <a:cs typeface="Arial MT"/>
            </a:endParaRPr>
          </a:p>
          <a:p>
            <a:pPr marL="50800">
              <a:lnSpc>
                <a:spcPct val="100000"/>
              </a:lnSpc>
            </a:pPr>
            <a:r>
              <a:rPr sz="2050" b="1" spc="-10" dirty="0">
                <a:solidFill>
                  <a:srgbClr val="E4E0DE"/>
                </a:solidFill>
                <a:latin typeface="Arial"/>
                <a:cs typeface="Arial"/>
              </a:rPr>
              <a:t>Feature</a:t>
            </a:r>
            <a:endParaRPr sz="2050" dirty="0">
              <a:latin typeface="Arial"/>
              <a:cs typeface="Arial"/>
            </a:endParaRPr>
          </a:p>
          <a:p>
            <a:pPr marL="50800" marR="551815">
              <a:lnSpc>
                <a:spcPts val="3360"/>
              </a:lnSpc>
              <a:spcBef>
                <a:spcPts val="25"/>
              </a:spcBef>
            </a:pPr>
            <a:r>
              <a:rPr lang="en-IN" sz="1750" dirty="0">
                <a:solidFill>
                  <a:srgbClr val="E4E0DE"/>
                </a:solidFill>
                <a:latin typeface="Arial MT"/>
                <a:cs typeface="Arial MT"/>
              </a:rPr>
              <a:t>F</a:t>
            </a:r>
            <a:r>
              <a:rPr sz="1750" dirty="0" err="1">
                <a:solidFill>
                  <a:srgbClr val="E4E0DE"/>
                </a:solidFill>
                <a:latin typeface="Arial MT"/>
                <a:cs typeface="Arial MT"/>
              </a:rPr>
              <a:t>eatures</a:t>
            </a:r>
            <a:r>
              <a:rPr sz="1750" spc="-3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E4E0DE"/>
                </a:solidFill>
                <a:latin typeface="Arial MT"/>
                <a:cs typeface="Arial MT"/>
              </a:rPr>
              <a:t>like</a:t>
            </a:r>
            <a:r>
              <a:rPr sz="1750" spc="-3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E4E0DE"/>
                </a:solidFill>
                <a:latin typeface="Arial MT"/>
                <a:cs typeface="Arial MT"/>
              </a:rPr>
              <a:t>win-</a:t>
            </a:r>
            <a:r>
              <a:rPr sz="1750" spc="-20" dirty="0">
                <a:solidFill>
                  <a:srgbClr val="E4E0DE"/>
                </a:solidFill>
                <a:latin typeface="Arial MT"/>
                <a:cs typeface="Arial MT"/>
              </a:rPr>
              <a:t>loss</a:t>
            </a:r>
            <a:r>
              <a:rPr sz="1750" spc="-3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E4E0DE"/>
                </a:solidFill>
                <a:latin typeface="Arial MT"/>
                <a:cs typeface="Arial MT"/>
              </a:rPr>
              <a:t>ratio,</a:t>
            </a:r>
            <a:r>
              <a:rPr sz="1750" spc="-3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E4E0DE"/>
                </a:solidFill>
                <a:latin typeface="Arial MT"/>
                <a:cs typeface="Arial MT"/>
              </a:rPr>
              <a:t>strike</a:t>
            </a:r>
            <a:r>
              <a:rPr sz="1750" spc="-3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E4E0DE"/>
                </a:solidFill>
                <a:latin typeface="Arial MT"/>
                <a:cs typeface="Arial MT"/>
              </a:rPr>
              <a:t>rate,</a:t>
            </a:r>
            <a:r>
              <a:rPr sz="1750" spc="-3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spc="-25" dirty="0">
                <a:solidFill>
                  <a:srgbClr val="E4E0DE"/>
                </a:solidFill>
                <a:latin typeface="Arial MT"/>
                <a:cs typeface="Arial MT"/>
              </a:rPr>
              <a:t>and </a:t>
            </a:r>
            <a:r>
              <a:rPr sz="1750" dirty="0">
                <a:solidFill>
                  <a:srgbClr val="E4E0DE"/>
                </a:solidFill>
                <a:latin typeface="Arial MT"/>
                <a:cs typeface="Arial MT"/>
              </a:rPr>
              <a:t>economy</a:t>
            </a:r>
            <a:r>
              <a:rPr sz="1750" spc="-1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E4E0DE"/>
                </a:solidFill>
                <a:latin typeface="Arial MT"/>
                <a:cs typeface="Arial MT"/>
              </a:rPr>
              <a:t>rate</a:t>
            </a:r>
            <a:r>
              <a:rPr sz="1750" spc="-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spc="75" dirty="0">
                <a:solidFill>
                  <a:srgbClr val="E4E0DE"/>
                </a:solidFill>
                <a:latin typeface="Arial MT"/>
                <a:cs typeface="Arial MT"/>
              </a:rPr>
              <a:t>to</a:t>
            </a:r>
            <a:r>
              <a:rPr sz="1750" spc="-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E4E0DE"/>
                </a:solidFill>
                <a:latin typeface="Arial MT"/>
                <a:cs typeface="Arial MT"/>
              </a:rPr>
              <a:t>enrich</a:t>
            </a:r>
            <a:r>
              <a:rPr sz="1750" spc="-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E4E0DE"/>
                </a:solidFill>
                <a:latin typeface="Arial MT"/>
                <a:cs typeface="Arial MT"/>
              </a:rPr>
              <a:t>the</a:t>
            </a:r>
            <a:r>
              <a:rPr sz="1750" spc="-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E4E0DE"/>
                </a:solidFill>
                <a:latin typeface="Arial MT"/>
                <a:cs typeface="Arial MT"/>
              </a:rPr>
              <a:t>dataset</a:t>
            </a:r>
            <a:r>
              <a:rPr sz="1750" spc="-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E4E0DE"/>
                </a:solidFill>
                <a:latin typeface="Arial MT"/>
                <a:cs typeface="Arial MT"/>
              </a:rPr>
              <a:t>for</a:t>
            </a:r>
            <a:r>
              <a:rPr sz="1750" spc="-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E4E0DE"/>
                </a:solidFill>
                <a:latin typeface="Arial MT"/>
                <a:cs typeface="Arial MT"/>
              </a:rPr>
              <a:t>deeper</a:t>
            </a:r>
            <a:r>
              <a:rPr sz="1750" spc="-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750" spc="-10" dirty="0">
                <a:solidFill>
                  <a:srgbClr val="E4E0DE"/>
                </a:solidFill>
                <a:latin typeface="Arial MT"/>
                <a:cs typeface="Arial MT"/>
              </a:rPr>
              <a:t>analysis.</a:t>
            </a:r>
            <a:endParaRPr sz="17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399" cy="22765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06449" y="2785988"/>
            <a:ext cx="10323751" cy="104708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dirty="0"/>
              <a:t>Exploratory</a:t>
            </a:r>
            <a:r>
              <a:rPr spc="-235" dirty="0"/>
              <a:t> </a:t>
            </a:r>
            <a:r>
              <a:rPr dirty="0"/>
              <a:t>Data</a:t>
            </a:r>
            <a:r>
              <a:rPr spc="-229" dirty="0"/>
              <a:t> </a:t>
            </a:r>
            <a:r>
              <a:rPr spc="-45" dirty="0"/>
              <a:t>Analysis</a:t>
            </a:r>
            <a:r>
              <a:rPr spc="-175" dirty="0"/>
              <a:t> </a:t>
            </a:r>
            <a:r>
              <a:rPr dirty="0"/>
              <a:t>(EDA)</a:t>
            </a:r>
            <a:r>
              <a:rPr spc="-170" dirty="0"/>
              <a:t> </a:t>
            </a:r>
            <a:r>
              <a:rPr spc="-10" dirty="0"/>
              <a:t>using</a:t>
            </a:r>
            <a:r>
              <a:rPr lang="en-IN" spc="-10" dirty="0"/>
              <a:t> </a:t>
            </a:r>
            <a:r>
              <a:rPr lang="en-IN" sz="3350" b="1" spc="-150" dirty="0">
                <a:solidFill>
                  <a:srgbClr val="FFFFFF"/>
                </a:solidFill>
                <a:latin typeface="Arial"/>
                <a:cs typeface="Arial"/>
              </a:rPr>
              <a:t>SQL</a:t>
            </a:r>
            <a:br>
              <a:rPr lang="en-IN" sz="3350" dirty="0">
                <a:latin typeface="Arial"/>
                <a:cs typeface="Arial"/>
              </a:rPr>
            </a:br>
            <a:endParaRPr spc="-10" dirty="0"/>
          </a:p>
        </p:txBody>
      </p:sp>
      <p:grpSp>
        <p:nvGrpSpPr>
          <p:cNvPr id="5" name="object 5"/>
          <p:cNvGrpSpPr/>
          <p:nvPr/>
        </p:nvGrpSpPr>
        <p:grpSpPr>
          <a:xfrm>
            <a:off x="2658129" y="5543840"/>
            <a:ext cx="419734" cy="419734"/>
            <a:chOff x="4719161" y="5447764"/>
            <a:chExt cx="419734" cy="419734"/>
          </a:xfrm>
        </p:grpSpPr>
        <p:sp>
          <p:nvSpPr>
            <p:cNvPr id="6" name="object 6"/>
            <p:cNvSpPr/>
            <p:nvPr/>
          </p:nvSpPr>
          <p:spPr>
            <a:xfrm>
              <a:off x="4723923" y="5452526"/>
              <a:ext cx="410209" cy="410209"/>
            </a:xfrm>
            <a:custGeom>
              <a:avLst/>
              <a:gdLst/>
              <a:ahLst/>
              <a:cxnLst/>
              <a:rect l="l" t="t" r="r" b="b"/>
              <a:pathLst>
                <a:path w="410210" h="410210">
                  <a:moveTo>
                    <a:pt x="333200" y="409693"/>
                  </a:moveTo>
                  <a:lnTo>
                    <a:pt x="76494" y="409693"/>
                  </a:lnTo>
                  <a:lnTo>
                    <a:pt x="46719" y="403682"/>
                  </a:lnTo>
                  <a:lnTo>
                    <a:pt x="22404" y="387289"/>
                  </a:lnTo>
                  <a:lnTo>
                    <a:pt x="6011" y="362974"/>
                  </a:lnTo>
                  <a:lnTo>
                    <a:pt x="0" y="333199"/>
                  </a:lnTo>
                  <a:lnTo>
                    <a:pt x="0" y="76493"/>
                  </a:lnTo>
                  <a:lnTo>
                    <a:pt x="6011" y="46719"/>
                  </a:lnTo>
                  <a:lnTo>
                    <a:pt x="22404" y="22404"/>
                  </a:lnTo>
                  <a:lnTo>
                    <a:pt x="46719" y="6011"/>
                  </a:lnTo>
                  <a:lnTo>
                    <a:pt x="76494" y="0"/>
                  </a:lnTo>
                  <a:lnTo>
                    <a:pt x="333200" y="0"/>
                  </a:lnTo>
                  <a:lnTo>
                    <a:pt x="375639" y="12851"/>
                  </a:lnTo>
                  <a:lnTo>
                    <a:pt x="403871" y="47221"/>
                  </a:lnTo>
                  <a:lnTo>
                    <a:pt x="409694" y="76493"/>
                  </a:lnTo>
                  <a:lnTo>
                    <a:pt x="409694" y="333199"/>
                  </a:lnTo>
                  <a:lnTo>
                    <a:pt x="403682" y="362974"/>
                  </a:lnTo>
                  <a:lnTo>
                    <a:pt x="387289" y="387289"/>
                  </a:lnTo>
                  <a:lnTo>
                    <a:pt x="362975" y="403682"/>
                  </a:lnTo>
                  <a:lnTo>
                    <a:pt x="333200" y="409693"/>
                  </a:lnTo>
                  <a:close/>
                </a:path>
              </a:pathLst>
            </a:custGeom>
            <a:solidFill>
              <a:srgbClr val="7E02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23923" y="5452526"/>
              <a:ext cx="410209" cy="410209"/>
            </a:xfrm>
            <a:custGeom>
              <a:avLst/>
              <a:gdLst/>
              <a:ahLst/>
              <a:cxnLst/>
              <a:rect l="l" t="t" r="r" b="b"/>
              <a:pathLst>
                <a:path w="410210" h="410210">
                  <a:moveTo>
                    <a:pt x="0" y="76493"/>
                  </a:moveTo>
                  <a:lnTo>
                    <a:pt x="6011" y="46719"/>
                  </a:lnTo>
                  <a:lnTo>
                    <a:pt x="22404" y="22404"/>
                  </a:lnTo>
                  <a:lnTo>
                    <a:pt x="46719" y="6011"/>
                  </a:lnTo>
                  <a:lnTo>
                    <a:pt x="76494" y="0"/>
                  </a:lnTo>
                  <a:lnTo>
                    <a:pt x="333200" y="0"/>
                  </a:lnTo>
                  <a:lnTo>
                    <a:pt x="375639" y="12851"/>
                  </a:lnTo>
                  <a:lnTo>
                    <a:pt x="403871" y="47221"/>
                  </a:lnTo>
                  <a:lnTo>
                    <a:pt x="409694" y="76493"/>
                  </a:lnTo>
                  <a:lnTo>
                    <a:pt x="409694" y="333199"/>
                  </a:lnTo>
                  <a:lnTo>
                    <a:pt x="403682" y="362974"/>
                  </a:lnTo>
                  <a:lnTo>
                    <a:pt x="387289" y="387289"/>
                  </a:lnTo>
                  <a:lnTo>
                    <a:pt x="362975" y="403682"/>
                  </a:lnTo>
                  <a:lnTo>
                    <a:pt x="333200" y="409693"/>
                  </a:lnTo>
                  <a:lnTo>
                    <a:pt x="76494" y="409693"/>
                  </a:lnTo>
                  <a:lnTo>
                    <a:pt x="46719" y="403682"/>
                  </a:lnTo>
                  <a:lnTo>
                    <a:pt x="22404" y="387289"/>
                  </a:lnTo>
                  <a:lnTo>
                    <a:pt x="6011" y="362974"/>
                  </a:lnTo>
                  <a:lnTo>
                    <a:pt x="0" y="333199"/>
                  </a:lnTo>
                  <a:lnTo>
                    <a:pt x="0" y="76493"/>
                  </a:lnTo>
                  <a:close/>
                </a:path>
              </a:pathLst>
            </a:custGeom>
            <a:ln w="9524">
              <a:solidFill>
                <a:srgbClr val="971B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768827" y="5586701"/>
            <a:ext cx="12827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-365" dirty="0">
                <a:solidFill>
                  <a:srgbClr val="E4E0DE"/>
                </a:solidFill>
                <a:latin typeface="Arial"/>
                <a:cs typeface="Arial"/>
              </a:rPr>
              <a:t>1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57136" y="3660467"/>
            <a:ext cx="169862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dirty="0">
                <a:solidFill>
                  <a:srgbClr val="E4E0DE"/>
                </a:solidFill>
                <a:latin typeface="Arial"/>
                <a:cs typeface="Arial"/>
              </a:rPr>
              <a:t>Data</a:t>
            </a:r>
            <a:r>
              <a:rPr sz="1650" b="1" spc="35" dirty="0">
                <a:solidFill>
                  <a:srgbClr val="E4E0DE"/>
                </a:solidFill>
                <a:latin typeface="Arial"/>
                <a:cs typeface="Arial"/>
              </a:rPr>
              <a:t> </a:t>
            </a:r>
            <a:r>
              <a:rPr sz="1650" b="1" spc="-10" dirty="0">
                <a:solidFill>
                  <a:srgbClr val="E4E0DE"/>
                </a:solidFill>
                <a:latin typeface="Arial"/>
                <a:cs typeface="Arial"/>
              </a:rPr>
              <a:t>Exploration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8297" y="4148455"/>
            <a:ext cx="4051935" cy="9436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400" spc="-35" dirty="0">
                <a:solidFill>
                  <a:srgbClr val="E4E0DE"/>
                </a:solidFill>
                <a:latin typeface="Arial MT"/>
                <a:cs typeface="Arial MT"/>
              </a:rPr>
              <a:t>Use</a:t>
            </a:r>
            <a:r>
              <a:rPr sz="1400" spc="1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E4E0DE"/>
                </a:solidFill>
                <a:latin typeface="Arial MT"/>
                <a:cs typeface="Arial MT"/>
              </a:rPr>
              <a:t>SQL</a:t>
            </a:r>
            <a:r>
              <a:rPr sz="1400" spc="-2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75" dirty="0">
                <a:solidFill>
                  <a:srgbClr val="E4E0DE"/>
                </a:solidFill>
                <a:latin typeface="Arial MT"/>
                <a:cs typeface="Arial MT"/>
              </a:rPr>
              <a:t>to</a:t>
            </a:r>
            <a:r>
              <a:rPr sz="1400" spc="1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explore</a:t>
            </a:r>
            <a:r>
              <a:rPr sz="1400" spc="1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50" dirty="0">
                <a:solidFill>
                  <a:srgbClr val="E4E0DE"/>
                </a:solidFill>
                <a:latin typeface="Arial MT"/>
                <a:cs typeface="Arial MT"/>
              </a:rPr>
              <a:t>the</a:t>
            </a:r>
            <a:r>
              <a:rPr sz="1400" spc="1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dataset,</a:t>
            </a:r>
            <a:r>
              <a:rPr sz="1400" spc="1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uncover</a:t>
            </a:r>
            <a:r>
              <a:rPr sz="1400" spc="1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4E0DE"/>
                </a:solidFill>
                <a:latin typeface="Arial MT"/>
                <a:cs typeface="Arial MT"/>
              </a:rPr>
              <a:t>patterns,</a:t>
            </a:r>
            <a:endParaRPr sz="1400" dirty="0">
              <a:latin typeface="Arial MT"/>
              <a:cs typeface="Arial MT"/>
            </a:endParaRPr>
          </a:p>
          <a:p>
            <a:pPr marL="250825" marR="244475" algn="ctr">
              <a:lnSpc>
                <a:spcPct val="163900"/>
              </a:lnSpc>
            </a:pP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and</a:t>
            </a:r>
            <a:r>
              <a:rPr sz="1400" spc="4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50" dirty="0">
                <a:solidFill>
                  <a:srgbClr val="E4E0DE"/>
                </a:solidFill>
                <a:latin typeface="Arial MT"/>
                <a:cs typeface="Arial MT"/>
              </a:rPr>
              <a:t>identify</a:t>
            </a:r>
            <a:r>
              <a:rPr sz="1400" spc="4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key</a:t>
            </a:r>
            <a:r>
              <a:rPr sz="1400" spc="4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variables</a:t>
            </a:r>
            <a:r>
              <a:rPr sz="1400" spc="4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65" dirty="0">
                <a:solidFill>
                  <a:srgbClr val="E4E0DE"/>
                </a:solidFill>
                <a:latin typeface="Arial MT"/>
                <a:cs typeface="Arial MT"/>
              </a:rPr>
              <a:t>that</a:t>
            </a:r>
            <a:r>
              <a:rPr sz="1400" spc="4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influence</a:t>
            </a:r>
            <a:r>
              <a:rPr sz="1400" spc="4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E4E0DE"/>
                </a:solidFill>
                <a:latin typeface="Arial MT"/>
                <a:cs typeface="Arial MT"/>
              </a:rPr>
              <a:t>IPL </a:t>
            </a:r>
            <a:r>
              <a:rPr sz="1400" spc="-10" dirty="0">
                <a:solidFill>
                  <a:srgbClr val="E4E0DE"/>
                </a:solidFill>
                <a:latin typeface="Arial MT"/>
                <a:cs typeface="Arial MT"/>
              </a:rPr>
              <a:t>performance.</a:t>
            </a:r>
            <a:endParaRPr sz="1400" dirty="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105332" y="5539077"/>
            <a:ext cx="419734" cy="419734"/>
            <a:chOff x="7105530" y="5447764"/>
            <a:chExt cx="419734" cy="419734"/>
          </a:xfrm>
        </p:grpSpPr>
        <p:sp>
          <p:nvSpPr>
            <p:cNvPr id="12" name="object 12"/>
            <p:cNvSpPr/>
            <p:nvPr/>
          </p:nvSpPr>
          <p:spPr>
            <a:xfrm>
              <a:off x="7110293" y="5452526"/>
              <a:ext cx="410209" cy="410209"/>
            </a:xfrm>
            <a:custGeom>
              <a:avLst/>
              <a:gdLst/>
              <a:ahLst/>
              <a:cxnLst/>
              <a:rect l="l" t="t" r="r" b="b"/>
              <a:pathLst>
                <a:path w="410209" h="410210">
                  <a:moveTo>
                    <a:pt x="333199" y="409693"/>
                  </a:moveTo>
                  <a:lnTo>
                    <a:pt x="76493" y="409693"/>
                  </a:lnTo>
                  <a:lnTo>
                    <a:pt x="46718" y="403682"/>
                  </a:lnTo>
                  <a:lnTo>
                    <a:pt x="22404" y="387289"/>
                  </a:lnTo>
                  <a:lnTo>
                    <a:pt x="6011" y="362974"/>
                  </a:lnTo>
                  <a:lnTo>
                    <a:pt x="0" y="333199"/>
                  </a:lnTo>
                  <a:lnTo>
                    <a:pt x="0" y="76493"/>
                  </a:lnTo>
                  <a:lnTo>
                    <a:pt x="6011" y="46719"/>
                  </a:lnTo>
                  <a:lnTo>
                    <a:pt x="22404" y="22404"/>
                  </a:lnTo>
                  <a:lnTo>
                    <a:pt x="46718" y="6011"/>
                  </a:lnTo>
                  <a:lnTo>
                    <a:pt x="76493" y="0"/>
                  </a:lnTo>
                  <a:lnTo>
                    <a:pt x="333199" y="0"/>
                  </a:lnTo>
                  <a:lnTo>
                    <a:pt x="375638" y="12851"/>
                  </a:lnTo>
                  <a:lnTo>
                    <a:pt x="403871" y="47221"/>
                  </a:lnTo>
                  <a:lnTo>
                    <a:pt x="409693" y="76493"/>
                  </a:lnTo>
                  <a:lnTo>
                    <a:pt x="409693" y="333199"/>
                  </a:lnTo>
                  <a:lnTo>
                    <a:pt x="403682" y="362974"/>
                  </a:lnTo>
                  <a:lnTo>
                    <a:pt x="387289" y="387289"/>
                  </a:lnTo>
                  <a:lnTo>
                    <a:pt x="362975" y="403682"/>
                  </a:lnTo>
                  <a:lnTo>
                    <a:pt x="333199" y="409693"/>
                  </a:lnTo>
                  <a:close/>
                </a:path>
              </a:pathLst>
            </a:custGeom>
            <a:solidFill>
              <a:srgbClr val="7E02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10293" y="5452526"/>
              <a:ext cx="410209" cy="410209"/>
            </a:xfrm>
            <a:custGeom>
              <a:avLst/>
              <a:gdLst/>
              <a:ahLst/>
              <a:cxnLst/>
              <a:rect l="l" t="t" r="r" b="b"/>
              <a:pathLst>
                <a:path w="410209" h="410210">
                  <a:moveTo>
                    <a:pt x="0" y="76493"/>
                  </a:moveTo>
                  <a:lnTo>
                    <a:pt x="6011" y="46719"/>
                  </a:lnTo>
                  <a:lnTo>
                    <a:pt x="22404" y="22404"/>
                  </a:lnTo>
                  <a:lnTo>
                    <a:pt x="46718" y="6011"/>
                  </a:lnTo>
                  <a:lnTo>
                    <a:pt x="76493" y="0"/>
                  </a:lnTo>
                  <a:lnTo>
                    <a:pt x="333199" y="0"/>
                  </a:lnTo>
                  <a:lnTo>
                    <a:pt x="375638" y="12851"/>
                  </a:lnTo>
                  <a:lnTo>
                    <a:pt x="403871" y="47221"/>
                  </a:lnTo>
                  <a:lnTo>
                    <a:pt x="409693" y="76493"/>
                  </a:lnTo>
                  <a:lnTo>
                    <a:pt x="409693" y="333199"/>
                  </a:lnTo>
                  <a:lnTo>
                    <a:pt x="403682" y="362974"/>
                  </a:lnTo>
                  <a:lnTo>
                    <a:pt x="387289" y="387289"/>
                  </a:lnTo>
                  <a:lnTo>
                    <a:pt x="362975" y="403682"/>
                  </a:lnTo>
                  <a:lnTo>
                    <a:pt x="333199" y="409693"/>
                  </a:lnTo>
                  <a:lnTo>
                    <a:pt x="76493" y="409693"/>
                  </a:lnTo>
                  <a:lnTo>
                    <a:pt x="46718" y="403682"/>
                  </a:lnTo>
                  <a:lnTo>
                    <a:pt x="22404" y="387289"/>
                  </a:lnTo>
                  <a:lnTo>
                    <a:pt x="6011" y="362974"/>
                  </a:lnTo>
                  <a:lnTo>
                    <a:pt x="0" y="333199"/>
                  </a:lnTo>
                  <a:lnTo>
                    <a:pt x="0" y="76493"/>
                  </a:lnTo>
                  <a:close/>
                </a:path>
              </a:pathLst>
            </a:custGeom>
            <a:ln w="9524">
              <a:solidFill>
                <a:srgbClr val="971B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223759" y="5586701"/>
            <a:ext cx="18288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70" dirty="0">
                <a:solidFill>
                  <a:srgbClr val="E4E0DE"/>
                </a:solidFill>
                <a:latin typeface="Arial"/>
                <a:cs typeface="Arial"/>
              </a:rPr>
              <a:t>2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30452" y="3552373"/>
            <a:ext cx="4050665" cy="168745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60"/>
              </a:spcBef>
            </a:pPr>
            <a:r>
              <a:rPr sz="1650" b="1" spc="-10" dirty="0">
                <a:solidFill>
                  <a:srgbClr val="E4E0DE"/>
                </a:solidFill>
                <a:latin typeface="Arial"/>
                <a:cs typeface="Arial"/>
              </a:rPr>
              <a:t>Team</a:t>
            </a:r>
            <a:r>
              <a:rPr sz="1650" b="1" spc="-100" dirty="0">
                <a:solidFill>
                  <a:srgbClr val="E4E0DE"/>
                </a:solidFill>
                <a:latin typeface="Arial"/>
                <a:cs typeface="Arial"/>
              </a:rPr>
              <a:t> </a:t>
            </a:r>
            <a:r>
              <a:rPr sz="1650" b="1" spc="-10" dirty="0">
                <a:solidFill>
                  <a:srgbClr val="E4E0DE"/>
                </a:solidFill>
                <a:latin typeface="Arial"/>
                <a:cs typeface="Arial"/>
              </a:rPr>
              <a:t>Statistics</a:t>
            </a:r>
            <a:endParaRPr lang="en-IN" sz="1650" b="1" spc="-10" dirty="0">
              <a:solidFill>
                <a:srgbClr val="E4E0DE"/>
              </a:solidFill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60"/>
              </a:spcBef>
            </a:pPr>
            <a:endParaRPr sz="500" dirty="0">
              <a:latin typeface="Arial"/>
              <a:cs typeface="Arial"/>
            </a:endParaRPr>
          </a:p>
          <a:p>
            <a:pPr marL="12700" marR="5080" algn="ctr">
              <a:lnSpc>
                <a:spcPts val="2750"/>
              </a:lnSpc>
              <a:spcBef>
                <a:spcPts val="40"/>
              </a:spcBef>
            </a:pP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Analyze</a:t>
            </a:r>
            <a:r>
              <a:rPr sz="1400" spc="4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team-level</a:t>
            </a:r>
            <a:r>
              <a:rPr sz="1400" spc="5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data</a:t>
            </a:r>
            <a:r>
              <a:rPr sz="1400" spc="5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such</a:t>
            </a:r>
            <a:r>
              <a:rPr sz="1400" spc="5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E4E0DE"/>
                </a:solidFill>
                <a:latin typeface="Arial MT"/>
                <a:cs typeface="Arial MT"/>
              </a:rPr>
              <a:t>as</a:t>
            </a:r>
            <a:r>
              <a:rPr sz="1400" spc="50" dirty="0">
                <a:solidFill>
                  <a:srgbClr val="E4E0DE"/>
                </a:solidFill>
                <a:latin typeface="Arial MT"/>
                <a:cs typeface="Arial MT"/>
              </a:rPr>
              <a:t> win-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loss</a:t>
            </a:r>
            <a:r>
              <a:rPr sz="1400" spc="5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4E0DE"/>
                </a:solidFill>
                <a:latin typeface="Arial MT"/>
                <a:cs typeface="Arial MT"/>
              </a:rPr>
              <a:t>records, </a:t>
            </a:r>
            <a:r>
              <a:rPr sz="1400" spc="10" dirty="0">
                <a:solidFill>
                  <a:srgbClr val="E4E0DE"/>
                </a:solidFill>
                <a:latin typeface="Arial MT"/>
                <a:cs typeface="Arial MT"/>
              </a:rPr>
              <a:t>run</a:t>
            </a:r>
            <a:r>
              <a:rPr sz="1400" spc="3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10" dirty="0">
                <a:solidFill>
                  <a:srgbClr val="E4E0DE"/>
                </a:solidFill>
                <a:latin typeface="Arial MT"/>
                <a:cs typeface="Arial MT"/>
              </a:rPr>
              <a:t>rates,</a:t>
            </a:r>
            <a:r>
              <a:rPr sz="1400" spc="3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10" dirty="0">
                <a:solidFill>
                  <a:srgbClr val="E4E0DE"/>
                </a:solidFill>
                <a:latin typeface="Arial MT"/>
                <a:cs typeface="Arial MT"/>
              </a:rPr>
              <a:t>and</a:t>
            </a:r>
            <a:r>
              <a:rPr sz="1400" spc="3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10" dirty="0">
                <a:solidFill>
                  <a:srgbClr val="E4E0DE"/>
                </a:solidFill>
                <a:latin typeface="Arial MT"/>
                <a:cs typeface="Arial MT"/>
              </a:rPr>
              <a:t>player</a:t>
            </a:r>
            <a:r>
              <a:rPr sz="1400" spc="3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10" dirty="0">
                <a:solidFill>
                  <a:srgbClr val="E4E0DE"/>
                </a:solidFill>
                <a:latin typeface="Arial MT"/>
                <a:cs typeface="Arial MT"/>
              </a:rPr>
              <a:t>performances</a:t>
            </a:r>
            <a:r>
              <a:rPr sz="1400" spc="3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75" dirty="0">
                <a:solidFill>
                  <a:srgbClr val="E4E0DE"/>
                </a:solidFill>
                <a:latin typeface="Arial MT"/>
                <a:cs typeface="Arial MT"/>
              </a:rPr>
              <a:t>to</a:t>
            </a:r>
            <a:r>
              <a:rPr sz="1400" spc="3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40" dirty="0">
                <a:solidFill>
                  <a:srgbClr val="E4E0DE"/>
                </a:solidFill>
                <a:latin typeface="Arial MT"/>
                <a:cs typeface="Arial MT"/>
              </a:rPr>
              <a:t>identify </a:t>
            </a:r>
            <a:r>
              <a:rPr sz="1400" spc="70" dirty="0">
                <a:solidFill>
                  <a:srgbClr val="E4E0DE"/>
                </a:solidFill>
                <a:latin typeface="Arial MT"/>
                <a:cs typeface="Arial MT"/>
              </a:rPr>
              <a:t>top-</a:t>
            </a:r>
            <a:r>
              <a:rPr sz="1400" spc="20" dirty="0">
                <a:solidFill>
                  <a:srgbClr val="E4E0DE"/>
                </a:solidFill>
                <a:latin typeface="Arial MT"/>
                <a:cs typeface="Arial MT"/>
              </a:rPr>
              <a:t>performing</a:t>
            </a:r>
            <a:r>
              <a:rPr sz="1400" spc="24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4E0DE"/>
                </a:solidFill>
                <a:latin typeface="Arial MT"/>
                <a:cs typeface="Arial MT"/>
              </a:rPr>
              <a:t>teams.</a:t>
            </a:r>
            <a:endParaRPr sz="1400" dirty="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1345917" y="5580118"/>
            <a:ext cx="419734" cy="419734"/>
            <a:chOff x="9492019" y="5447764"/>
            <a:chExt cx="419734" cy="419734"/>
          </a:xfrm>
        </p:grpSpPr>
        <p:sp>
          <p:nvSpPr>
            <p:cNvPr id="17" name="object 17"/>
            <p:cNvSpPr/>
            <p:nvPr/>
          </p:nvSpPr>
          <p:spPr>
            <a:xfrm>
              <a:off x="9496782" y="5452526"/>
              <a:ext cx="410209" cy="410209"/>
            </a:xfrm>
            <a:custGeom>
              <a:avLst/>
              <a:gdLst/>
              <a:ahLst/>
              <a:cxnLst/>
              <a:rect l="l" t="t" r="r" b="b"/>
              <a:pathLst>
                <a:path w="410209" h="410210">
                  <a:moveTo>
                    <a:pt x="333199" y="409693"/>
                  </a:moveTo>
                  <a:lnTo>
                    <a:pt x="76493" y="409693"/>
                  </a:lnTo>
                  <a:lnTo>
                    <a:pt x="46719" y="403682"/>
                  </a:lnTo>
                  <a:lnTo>
                    <a:pt x="22404" y="387289"/>
                  </a:lnTo>
                  <a:lnTo>
                    <a:pt x="6011" y="362974"/>
                  </a:lnTo>
                  <a:lnTo>
                    <a:pt x="0" y="333199"/>
                  </a:lnTo>
                  <a:lnTo>
                    <a:pt x="0" y="76493"/>
                  </a:lnTo>
                  <a:lnTo>
                    <a:pt x="6011" y="46719"/>
                  </a:lnTo>
                  <a:lnTo>
                    <a:pt x="22404" y="22404"/>
                  </a:lnTo>
                  <a:lnTo>
                    <a:pt x="46719" y="6011"/>
                  </a:lnTo>
                  <a:lnTo>
                    <a:pt x="76493" y="0"/>
                  </a:lnTo>
                  <a:lnTo>
                    <a:pt x="333199" y="0"/>
                  </a:lnTo>
                  <a:lnTo>
                    <a:pt x="375638" y="12851"/>
                  </a:lnTo>
                  <a:lnTo>
                    <a:pt x="403871" y="47221"/>
                  </a:lnTo>
                  <a:lnTo>
                    <a:pt x="409693" y="76493"/>
                  </a:lnTo>
                  <a:lnTo>
                    <a:pt x="409693" y="333199"/>
                  </a:lnTo>
                  <a:lnTo>
                    <a:pt x="403682" y="362974"/>
                  </a:lnTo>
                  <a:lnTo>
                    <a:pt x="387289" y="387289"/>
                  </a:lnTo>
                  <a:lnTo>
                    <a:pt x="362974" y="403682"/>
                  </a:lnTo>
                  <a:lnTo>
                    <a:pt x="333199" y="409693"/>
                  </a:lnTo>
                  <a:close/>
                </a:path>
              </a:pathLst>
            </a:custGeom>
            <a:solidFill>
              <a:srgbClr val="7E02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496782" y="5452526"/>
              <a:ext cx="410209" cy="410209"/>
            </a:xfrm>
            <a:custGeom>
              <a:avLst/>
              <a:gdLst/>
              <a:ahLst/>
              <a:cxnLst/>
              <a:rect l="l" t="t" r="r" b="b"/>
              <a:pathLst>
                <a:path w="410209" h="410210">
                  <a:moveTo>
                    <a:pt x="0" y="76493"/>
                  </a:moveTo>
                  <a:lnTo>
                    <a:pt x="6011" y="46719"/>
                  </a:lnTo>
                  <a:lnTo>
                    <a:pt x="22404" y="22404"/>
                  </a:lnTo>
                  <a:lnTo>
                    <a:pt x="46719" y="6011"/>
                  </a:lnTo>
                  <a:lnTo>
                    <a:pt x="76493" y="0"/>
                  </a:lnTo>
                  <a:lnTo>
                    <a:pt x="333199" y="0"/>
                  </a:lnTo>
                  <a:lnTo>
                    <a:pt x="375638" y="12851"/>
                  </a:lnTo>
                  <a:lnTo>
                    <a:pt x="403871" y="47221"/>
                  </a:lnTo>
                  <a:lnTo>
                    <a:pt x="409693" y="76493"/>
                  </a:lnTo>
                  <a:lnTo>
                    <a:pt x="409693" y="333199"/>
                  </a:lnTo>
                  <a:lnTo>
                    <a:pt x="403682" y="362974"/>
                  </a:lnTo>
                  <a:lnTo>
                    <a:pt x="387289" y="387289"/>
                  </a:lnTo>
                  <a:lnTo>
                    <a:pt x="362974" y="403682"/>
                  </a:lnTo>
                  <a:lnTo>
                    <a:pt x="333199" y="409693"/>
                  </a:lnTo>
                  <a:lnTo>
                    <a:pt x="76493" y="409693"/>
                  </a:lnTo>
                  <a:lnTo>
                    <a:pt x="46719" y="403682"/>
                  </a:lnTo>
                  <a:lnTo>
                    <a:pt x="22404" y="387289"/>
                  </a:lnTo>
                  <a:lnTo>
                    <a:pt x="6011" y="362974"/>
                  </a:lnTo>
                  <a:lnTo>
                    <a:pt x="0" y="333199"/>
                  </a:lnTo>
                  <a:lnTo>
                    <a:pt x="0" y="76493"/>
                  </a:lnTo>
                  <a:close/>
                </a:path>
              </a:pathLst>
            </a:custGeom>
            <a:ln w="9524">
              <a:solidFill>
                <a:srgbClr val="971B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1465931" y="5622979"/>
            <a:ext cx="17970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50" dirty="0">
                <a:solidFill>
                  <a:srgbClr val="E4E0DE"/>
                </a:solidFill>
                <a:latin typeface="Arial"/>
                <a:cs typeface="Arial"/>
              </a:rPr>
              <a:t>3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65815" y="3552373"/>
            <a:ext cx="3634104" cy="168745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60"/>
              </a:spcBef>
            </a:pPr>
            <a:r>
              <a:rPr sz="1650" b="1" spc="-10" dirty="0">
                <a:solidFill>
                  <a:srgbClr val="E4E0DE"/>
                </a:solidFill>
                <a:latin typeface="Arial"/>
                <a:cs typeface="Arial"/>
              </a:rPr>
              <a:t>Insights</a:t>
            </a:r>
            <a:r>
              <a:rPr sz="1650" b="1" spc="-75" dirty="0">
                <a:solidFill>
                  <a:srgbClr val="E4E0DE"/>
                </a:solidFill>
                <a:latin typeface="Arial"/>
                <a:cs typeface="Arial"/>
              </a:rPr>
              <a:t> </a:t>
            </a:r>
            <a:r>
              <a:rPr sz="1650" b="1" spc="-10" dirty="0">
                <a:solidFill>
                  <a:srgbClr val="E4E0DE"/>
                </a:solidFill>
                <a:latin typeface="Arial"/>
                <a:cs typeface="Arial"/>
              </a:rPr>
              <a:t>Extraction</a:t>
            </a:r>
            <a:endParaRPr lang="en-IN" sz="1650" b="1" spc="-10" dirty="0">
              <a:solidFill>
                <a:srgbClr val="E4E0DE"/>
              </a:solidFill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60"/>
              </a:spcBef>
            </a:pPr>
            <a:endParaRPr sz="500" dirty="0">
              <a:latin typeface="Arial"/>
              <a:cs typeface="Arial"/>
            </a:endParaRPr>
          </a:p>
          <a:p>
            <a:pPr marL="12700" marR="5080" indent="-635" algn="ctr">
              <a:lnSpc>
                <a:spcPts val="2750"/>
              </a:lnSpc>
              <a:spcBef>
                <a:spcPts val="40"/>
              </a:spcBef>
            </a:pPr>
            <a:r>
              <a:rPr sz="1400" spc="10" dirty="0">
                <a:solidFill>
                  <a:srgbClr val="E4E0DE"/>
                </a:solidFill>
                <a:latin typeface="Arial MT"/>
                <a:cs typeface="Arial MT"/>
              </a:rPr>
              <a:t>Extract</a:t>
            </a:r>
            <a:r>
              <a:rPr sz="1400" spc="4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10" dirty="0">
                <a:solidFill>
                  <a:srgbClr val="E4E0DE"/>
                </a:solidFill>
                <a:latin typeface="Arial MT"/>
                <a:cs typeface="Arial MT"/>
              </a:rPr>
              <a:t>meaningful</a:t>
            </a:r>
            <a:r>
              <a:rPr sz="1400" spc="5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10" dirty="0">
                <a:solidFill>
                  <a:srgbClr val="E4E0DE"/>
                </a:solidFill>
                <a:latin typeface="Arial MT"/>
                <a:cs typeface="Arial MT"/>
              </a:rPr>
              <a:t>insights</a:t>
            </a:r>
            <a:r>
              <a:rPr sz="1400" spc="50" dirty="0">
                <a:solidFill>
                  <a:srgbClr val="E4E0DE"/>
                </a:solidFill>
                <a:latin typeface="Arial MT"/>
                <a:cs typeface="Arial MT"/>
              </a:rPr>
              <a:t> from</a:t>
            </a:r>
            <a:r>
              <a:rPr sz="1400" spc="4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50" dirty="0">
                <a:solidFill>
                  <a:srgbClr val="E4E0DE"/>
                </a:solidFill>
                <a:latin typeface="Arial MT"/>
                <a:cs typeface="Arial MT"/>
              </a:rPr>
              <a:t>the </a:t>
            </a:r>
            <a:r>
              <a:rPr sz="1400" spc="10" dirty="0">
                <a:solidFill>
                  <a:srgbClr val="E4E0DE"/>
                </a:solidFill>
                <a:latin typeface="Arial MT"/>
                <a:cs typeface="Arial MT"/>
              </a:rPr>
              <a:t>data</a:t>
            </a:r>
            <a:r>
              <a:rPr sz="1400" spc="50" dirty="0">
                <a:solidFill>
                  <a:srgbClr val="E4E0DE"/>
                </a:solidFill>
                <a:latin typeface="Arial MT"/>
                <a:cs typeface="Arial MT"/>
              </a:rPr>
              <a:t> to </a:t>
            </a:r>
            <a:r>
              <a:rPr sz="1400" spc="20" dirty="0">
                <a:solidFill>
                  <a:srgbClr val="E4E0DE"/>
                </a:solidFill>
                <a:latin typeface="Arial MT"/>
                <a:cs typeface="Arial MT"/>
              </a:rPr>
              <a:t>understand</a:t>
            </a:r>
            <a:r>
              <a:rPr sz="1400" spc="8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20" dirty="0">
                <a:solidFill>
                  <a:srgbClr val="E4E0DE"/>
                </a:solidFill>
                <a:latin typeface="Arial MT"/>
                <a:cs typeface="Arial MT"/>
              </a:rPr>
              <a:t>factors</a:t>
            </a:r>
            <a:r>
              <a:rPr sz="1400" spc="8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20" dirty="0">
                <a:solidFill>
                  <a:srgbClr val="E4E0DE"/>
                </a:solidFill>
                <a:latin typeface="Arial MT"/>
                <a:cs typeface="Arial MT"/>
              </a:rPr>
              <a:t>contributing</a:t>
            </a:r>
            <a:r>
              <a:rPr sz="1400" spc="8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75" dirty="0">
                <a:solidFill>
                  <a:srgbClr val="E4E0DE"/>
                </a:solidFill>
                <a:latin typeface="Arial MT"/>
                <a:cs typeface="Arial MT"/>
              </a:rPr>
              <a:t>to</a:t>
            </a:r>
            <a:r>
              <a:rPr sz="1400" spc="8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20" dirty="0">
                <a:solidFill>
                  <a:srgbClr val="E4E0DE"/>
                </a:solidFill>
                <a:latin typeface="Arial MT"/>
                <a:cs typeface="Arial MT"/>
              </a:rPr>
              <a:t>team</a:t>
            </a:r>
            <a:r>
              <a:rPr sz="1400" spc="8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E4E0DE"/>
                </a:solidFill>
                <a:latin typeface="Arial MT"/>
                <a:cs typeface="Arial MT"/>
              </a:rPr>
              <a:t>and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player</a:t>
            </a:r>
            <a:r>
              <a:rPr sz="1400" spc="2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4E0DE"/>
                </a:solidFill>
                <a:latin typeface="Arial MT"/>
                <a:cs typeface="Arial MT"/>
              </a:rPr>
              <a:t>success</a:t>
            </a:r>
            <a:r>
              <a:rPr sz="1400" spc="2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in</a:t>
            </a:r>
            <a:r>
              <a:rPr sz="1400" spc="2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50" dirty="0">
                <a:solidFill>
                  <a:srgbClr val="E4E0DE"/>
                </a:solidFill>
                <a:latin typeface="Arial MT"/>
                <a:cs typeface="Arial MT"/>
              </a:rPr>
              <a:t>the</a:t>
            </a:r>
            <a:r>
              <a:rPr sz="1400" spc="2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E4E0DE"/>
                </a:solidFill>
                <a:latin typeface="Arial MT"/>
                <a:cs typeface="Arial MT"/>
              </a:rPr>
              <a:t>IPL.</a:t>
            </a:r>
            <a:endParaRPr sz="1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1718" y="2239229"/>
            <a:ext cx="9245282" cy="71622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sz="4550" spc="-10" dirty="0"/>
              <a:t>Visualizing</a:t>
            </a:r>
            <a:r>
              <a:rPr lang="en-IN" sz="4550" spc="-175" dirty="0"/>
              <a:t> </a:t>
            </a:r>
            <a:r>
              <a:rPr lang="en-IN" sz="4550" spc="-65" dirty="0"/>
              <a:t>IPL</a:t>
            </a:r>
            <a:r>
              <a:rPr lang="en-IN" sz="4550" spc="-250" dirty="0"/>
              <a:t> </a:t>
            </a:r>
            <a:r>
              <a:rPr lang="en-IN" sz="4550" dirty="0"/>
              <a:t>Data</a:t>
            </a:r>
            <a:r>
              <a:rPr lang="en-IN" sz="4550" spc="-175" dirty="0"/>
              <a:t> </a:t>
            </a:r>
            <a:r>
              <a:rPr lang="en-IN" sz="4550" spc="-20" dirty="0"/>
              <a:t>with Python </a:t>
            </a:r>
            <a:endParaRPr lang="en-IN" sz="4550" dirty="0"/>
          </a:p>
        </p:txBody>
      </p:sp>
      <p:sp>
        <p:nvSpPr>
          <p:cNvPr id="3" name="object 3"/>
          <p:cNvSpPr txBox="1"/>
          <p:nvPr/>
        </p:nvSpPr>
        <p:spPr>
          <a:xfrm>
            <a:off x="1048806" y="4076443"/>
            <a:ext cx="3719195" cy="187339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 marR="775335">
              <a:lnSpc>
                <a:spcPct val="159500"/>
              </a:lnSpc>
              <a:spcBef>
                <a:spcPts val="220"/>
              </a:spcBef>
            </a:pPr>
            <a:r>
              <a:rPr sz="1950" spc="-85" dirty="0">
                <a:solidFill>
                  <a:srgbClr val="E4E0DE"/>
                </a:solidFill>
                <a:latin typeface="Arial MT"/>
                <a:cs typeface="Arial MT"/>
              </a:rPr>
              <a:t>Use</a:t>
            </a:r>
            <a:r>
              <a:rPr sz="1950" spc="-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Matplotlib</a:t>
            </a:r>
            <a:r>
              <a:rPr sz="1950" spc="-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spc="80" dirty="0">
                <a:solidFill>
                  <a:srgbClr val="E4E0DE"/>
                </a:solidFill>
                <a:latin typeface="Arial MT"/>
                <a:cs typeface="Arial MT"/>
              </a:rPr>
              <a:t>to</a:t>
            </a:r>
            <a:r>
              <a:rPr sz="1950" spc="-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spc="-10" dirty="0">
                <a:solidFill>
                  <a:srgbClr val="E4E0DE"/>
                </a:solidFill>
                <a:latin typeface="Arial MT"/>
                <a:cs typeface="Arial MT"/>
              </a:rPr>
              <a:t>create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high-quality,</a:t>
            </a:r>
            <a:r>
              <a:rPr sz="1950" spc="14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spc="-10" dirty="0">
                <a:solidFill>
                  <a:srgbClr val="E4E0DE"/>
                </a:solidFill>
                <a:latin typeface="Arial MT"/>
                <a:cs typeface="Arial MT"/>
              </a:rPr>
              <a:t>customizable</a:t>
            </a:r>
            <a:endParaRPr sz="1950" dirty="0">
              <a:latin typeface="Arial MT"/>
              <a:cs typeface="Arial MT"/>
            </a:endParaRPr>
          </a:p>
          <a:p>
            <a:pPr marL="38100" marR="30480">
              <a:lnSpc>
                <a:spcPct val="159500"/>
              </a:lnSpc>
            </a:pP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visualizations</a:t>
            </a:r>
            <a:r>
              <a:rPr sz="1950" spc="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like</a:t>
            </a:r>
            <a:r>
              <a:rPr sz="1950" spc="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line</a:t>
            </a:r>
            <a:r>
              <a:rPr sz="1950" spc="1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charts,</a:t>
            </a:r>
            <a:r>
              <a:rPr sz="1950" spc="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spc="-25" dirty="0">
                <a:solidFill>
                  <a:srgbClr val="E4E0DE"/>
                </a:solidFill>
                <a:latin typeface="Arial MT"/>
                <a:cs typeface="Arial MT"/>
              </a:rPr>
              <a:t>bar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plots,</a:t>
            </a:r>
            <a:r>
              <a:rPr sz="1950" spc="-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and</a:t>
            </a:r>
            <a:r>
              <a:rPr sz="1950" spc="-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scatter</a:t>
            </a:r>
            <a:r>
              <a:rPr sz="1950" spc="-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spc="-10" dirty="0">
                <a:solidFill>
                  <a:srgbClr val="E4E0DE"/>
                </a:solidFill>
                <a:latin typeface="Arial MT"/>
                <a:cs typeface="Arial MT"/>
              </a:rPr>
              <a:t>plots.</a:t>
            </a:r>
            <a:endParaRPr sz="195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80486" y="3593991"/>
            <a:ext cx="3545840" cy="23558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b="1" spc="-10" dirty="0">
                <a:solidFill>
                  <a:srgbClr val="FFFFFF"/>
                </a:solidFill>
                <a:latin typeface="Arial"/>
                <a:cs typeface="Arial"/>
              </a:rPr>
              <a:t>Seaborn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59500"/>
              </a:lnSpc>
              <a:spcBef>
                <a:spcPts val="680"/>
              </a:spcBef>
            </a:pPr>
            <a:r>
              <a:rPr sz="1950" spc="-20" dirty="0">
                <a:solidFill>
                  <a:srgbClr val="E4E0DE"/>
                </a:solidFill>
                <a:latin typeface="Arial MT"/>
                <a:cs typeface="Arial MT"/>
              </a:rPr>
              <a:t>Leverage</a:t>
            </a:r>
            <a:r>
              <a:rPr sz="1950" spc="-7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spc="-25" dirty="0">
                <a:solidFill>
                  <a:srgbClr val="E4E0DE"/>
                </a:solidFill>
                <a:latin typeface="Arial MT"/>
                <a:cs typeface="Arial MT"/>
              </a:rPr>
              <a:t>Seaborn's</a:t>
            </a:r>
            <a:r>
              <a:rPr sz="1950" spc="-7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spc="-10" dirty="0">
                <a:solidFill>
                  <a:srgbClr val="E4E0DE"/>
                </a:solidFill>
                <a:latin typeface="Arial MT"/>
                <a:cs typeface="Arial MT"/>
              </a:rPr>
              <a:t>statistical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data visualization</a:t>
            </a:r>
            <a:r>
              <a:rPr sz="1950" spc="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capabilities</a:t>
            </a:r>
            <a:r>
              <a:rPr sz="1950" spc="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spc="55" dirty="0">
                <a:solidFill>
                  <a:srgbClr val="E4E0DE"/>
                </a:solidFill>
                <a:latin typeface="Arial MT"/>
                <a:cs typeface="Arial MT"/>
              </a:rPr>
              <a:t>to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explore</a:t>
            </a:r>
            <a:r>
              <a:rPr sz="1950" spc="-4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relationships</a:t>
            </a:r>
            <a:r>
              <a:rPr sz="1950" spc="-4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spc="-10" dirty="0">
                <a:solidFill>
                  <a:srgbClr val="E4E0DE"/>
                </a:solidFill>
                <a:latin typeface="Arial MT"/>
                <a:cs typeface="Arial MT"/>
              </a:rPr>
              <a:t>between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various</a:t>
            </a:r>
            <a:r>
              <a:rPr sz="1950" spc="-8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spc="-35" dirty="0">
                <a:solidFill>
                  <a:srgbClr val="E4E0DE"/>
                </a:solidFill>
                <a:latin typeface="Arial MT"/>
                <a:cs typeface="Arial MT"/>
              </a:rPr>
              <a:t>IPL</a:t>
            </a:r>
            <a:r>
              <a:rPr sz="1950" spc="-12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spc="-10" dirty="0">
                <a:solidFill>
                  <a:srgbClr val="E4E0DE"/>
                </a:solidFill>
                <a:latin typeface="Arial MT"/>
                <a:cs typeface="Arial MT"/>
              </a:rPr>
              <a:t>variables.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19256" y="3593991"/>
            <a:ext cx="3431540" cy="28295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b="1" spc="-10" dirty="0">
                <a:solidFill>
                  <a:srgbClr val="FFFFFF"/>
                </a:solidFill>
                <a:latin typeface="Arial"/>
                <a:cs typeface="Arial"/>
              </a:rPr>
              <a:t>Plotly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59500"/>
              </a:lnSpc>
              <a:spcBef>
                <a:spcPts val="680"/>
              </a:spcBef>
            </a:pP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Employ</a:t>
            </a:r>
            <a:r>
              <a:rPr sz="1950" spc="9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Plotly's</a:t>
            </a:r>
            <a:r>
              <a:rPr sz="1950" spc="9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interactive</a:t>
            </a:r>
            <a:r>
              <a:rPr sz="1950" spc="9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spc="-25" dirty="0">
                <a:solidFill>
                  <a:srgbClr val="E4E0DE"/>
                </a:solidFill>
                <a:latin typeface="Arial MT"/>
                <a:cs typeface="Arial MT"/>
              </a:rPr>
              <a:t>and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dynamic</a:t>
            </a:r>
            <a:r>
              <a:rPr sz="1950" spc="-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visualizations</a:t>
            </a:r>
            <a:r>
              <a:rPr sz="1950" spc="-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spc="55" dirty="0">
                <a:solidFill>
                  <a:srgbClr val="E4E0DE"/>
                </a:solidFill>
                <a:latin typeface="Arial MT"/>
                <a:cs typeface="Arial MT"/>
              </a:rPr>
              <a:t>to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present</a:t>
            </a:r>
            <a:r>
              <a:rPr sz="1950" spc="-6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complex</a:t>
            </a:r>
            <a:r>
              <a:rPr sz="1950" spc="-6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spc="-35" dirty="0">
                <a:solidFill>
                  <a:srgbClr val="E4E0DE"/>
                </a:solidFill>
                <a:latin typeface="Arial MT"/>
                <a:cs typeface="Arial MT"/>
              </a:rPr>
              <a:t>IPL</a:t>
            </a:r>
            <a:r>
              <a:rPr sz="1950" spc="-10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data</a:t>
            </a:r>
            <a:r>
              <a:rPr sz="1950" spc="-6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in</a:t>
            </a:r>
            <a:r>
              <a:rPr sz="1950" spc="-6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spc="-25" dirty="0">
                <a:solidFill>
                  <a:srgbClr val="E4E0DE"/>
                </a:solidFill>
                <a:latin typeface="Arial MT"/>
                <a:cs typeface="Arial MT"/>
              </a:rPr>
              <a:t>an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engaging</a:t>
            </a:r>
            <a:r>
              <a:rPr sz="1950" spc="-7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E4E0DE"/>
                </a:solidFill>
                <a:latin typeface="Arial MT"/>
                <a:cs typeface="Arial MT"/>
              </a:rPr>
              <a:t>and</a:t>
            </a:r>
            <a:r>
              <a:rPr sz="1950" spc="-7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950" spc="-10" dirty="0">
                <a:solidFill>
                  <a:srgbClr val="E4E0DE"/>
                </a:solidFill>
                <a:latin typeface="Arial MT"/>
                <a:cs typeface="Arial MT"/>
              </a:rPr>
              <a:t>informative manner.</a:t>
            </a:r>
            <a:endParaRPr sz="1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399" cy="26079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25055" y="3189140"/>
            <a:ext cx="3692525" cy="6146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850" dirty="0"/>
              <a:t>Analyzing</a:t>
            </a:r>
            <a:r>
              <a:rPr sz="3850" spc="-175" dirty="0"/>
              <a:t> </a:t>
            </a:r>
            <a:r>
              <a:rPr sz="3850" spc="-60" dirty="0"/>
              <a:t>Team</a:t>
            </a:r>
            <a:endParaRPr sz="3850"/>
          </a:p>
        </p:txBody>
      </p:sp>
      <p:grpSp>
        <p:nvGrpSpPr>
          <p:cNvPr id="4" name="object 4"/>
          <p:cNvGrpSpPr/>
          <p:nvPr/>
        </p:nvGrpSpPr>
        <p:grpSpPr>
          <a:xfrm>
            <a:off x="1947267" y="4339709"/>
            <a:ext cx="479425" cy="479425"/>
            <a:chOff x="1947267" y="4339709"/>
            <a:chExt cx="479425" cy="479425"/>
          </a:xfrm>
        </p:grpSpPr>
        <p:sp>
          <p:nvSpPr>
            <p:cNvPr id="5" name="object 5"/>
            <p:cNvSpPr/>
            <p:nvPr/>
          </p:nvSpPr>
          <p:spPr>
            <a:xfrm>
              <a:off x="1952030" y="4344472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381717" y="469343"/>
                  </a:moveTo>
                  <a:lnTo>
                    <a:pt x="87626" y="469343"/>
                  </a:lnTo>
                  <a:lnTo>
                    <a:pt x="53518" y="462457"/>
                  </a:lnTo>
                  <a:lnTo>
                    <a:pt x="25665" y="443678"/>
                  </a:lnTo>
                  <a:lnTo>
                    <a:pt x="6886" y="415825"/>
                  </a:lnTo>
                  <a:lnTo>
                    <a:pt x="0" y="381717"/>
                  </a:lnTo>
                  <a:lnTo>
                    <a:pt x="0" y="87626"/>
                  </a:lnTo>
                  <a:lnTo>
                    <a:pt x="6886" y="53518"/>
                  </a:lnTo>
                  <a:lnTo>
                    <a:pt x="25665" y="25664"/>
                  </a:lnTo>
                  <a:lnTo>
                    <a:pt x="53518" y="6886"/>
                  </a:lnTo>
                  <a:lnTo>
                    <a:pt x="87626" y="0"/>
                  </a:lnTo>
                  <a:lnTo>
                    <a:pt x="381717" y="0"/>
                  </a:lnTo>
                  <a:lnTo>
                    <a:pt x="430332" y="14722"/>
                  </a:lnTo>
                  <a:lnTo>
                    <a:pt x="462673" y="54093"/>
                  </a:lnTo>
                  <a:lnTo>
                    <a:pt x="469343" y="87626"/>
                  </a:lnTo>
                  <a:lnTo>
                    <a:pt x="469343" y="381717"/>
                  </a:lnTo>
                  <a:lnTo>
                    <a:pt x="462457" y="415825"/>
                  </a:lnTo>
                  <a:lnTo>
                    <a:pt x="443678" y="443678"/>
                  </a:lnTo>
                  <a:lnTo>
                    <a:pt x="415825" y="462457"/>
                  </a:lnTo>
                  <a:lnTo>
                    <a:pt x="381717" y="469343"/>
                  </a:lnTo>
                  <a:close/>
                </a:path>
              </a:pathLst>
            </a:custGeom>
            <a:solidFill>
              <a:srgbClr val="7E02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52030" y="4344472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0" y="87626"/>
                  </a:moveTo>
                  <a:lnTo>
                    <a:pt x="6886" y="53518"/>
                  </a:lnTo>
                  <a:lnTo>
                    <a:pt x="25665" y="25665"/>
                  </a:lnTo>
                  <a:lnTo>
                    <a:pt x="53518" y="6886"/>
                  </a:lnTo>
                  <a:lnTo>
                    <a:pt x="87626" y="0"/>
                  </a:lnTo>
                  <a:lnTo>
                    <a:pt x="381717" y="0"/>
                  </a:lnTo>
                  <a:lnTo>
                    <a:pt x="430332" y="14722"/>
                  </a:lnTo>
                  <a:lnTo>
                    <a:pt x="462673" y="54093"/>
                  </a:lnTo>
                  <a:lnTo>
                    <a:pt x="469343" y="87626"/>
                  </a:lnTo>
                  <a:lnTo>
                    <a:pt x="469343" y="381717"/>
                  </a:lnTo>
                  <a:lnTo>
                    <a:pt x="462457" y="415825"/>
                  </a:lnTo>
                  <a:lnTo>
                    <a:pt x="443678" y="443678"/>
                  </a:lnTo>
                  <a:lnTo>
                    <a:pt x="415825" y="462457"/>
                  </a:lnTo>
                  <a:lnTo>
                    <a:pt x="381717" y="469343"/>
                  </a:lnTo>
                  <a:lnTo>
                    <a:pt x="87626" y="469343"/>
                  </a:lnTo>
                  <a:lnTo>
                    <a:pt x="53518" y="462457"/>
                  </a:lnTo>
                  <a:lnTo>
                    <a:pt x="25665" y="443678"/>
                  </a:lnTo>
                  <a:lnTo>
                    <a:pt x="6886" y="415825"/>
                  </a:lnTo>
                  <a:lnTo>
                    <a:pt x="0" y="381717"/>
                  </a:lnTo>
                  <a:lnTo>
                    <a:pt x="0" y="87626"/>
                  </a:lnTo>
                  <a:close/>
                </a:path>
              </a:pathLst>
            </a:custGeom>
            <a:ln w="9524">
              <a:solidFill>
                <a:srgbClr val="971B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142688" y="4445482"/>
            <a:ext cx="143510" cy="3790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b="1" spc="-409" dirty="0">
                <a:solidFill>
                  <a:srgbClr val="E4E0DE"/>
                </a:solidFill>
                <a:latin typeface="Arial"/>
                <a:cs typeface="Arial"/>
              </a:rPr>
              <a:t>1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64758" y="4425781"/>
            <a:ext cx="4290060" cy="132529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z="1900" b="1" spc="-20" dirty="0">
                <a:solidFill>
                  <a:srgbClr val="E4E0DE"/>
                </a:solidFill>
                <a:latin typeface="Arial MT"/>
                <a:cs typeface="Arial MT"/>
              </a:rPr>
              <a:t>Performance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50" spc="-20" dirty="0">
                <a:solidFill>
                  <a:srgbClr val="E4E0DE"/>
                </a:solidFill>
                <a:latin typeface="Arial MT"/>
                <a:cs typeface="Arial MT"/>
              </a:rPr>
              <a:t>Examine each</a:t>
            </a:r>
            <a:r>
              <a:rPr sz="1650" spc="-1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team's</a:t>
            </a:r>
            <a:r>
              <a:rPr sz="1650" spc="-1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win-</a:t>
            </a:r>
            <a:r>
              <a:rPr sz="1650" spc="-10" dirty="0">
                <a:solidFill>
                  <a:srgbClr val="E4E0DE"/>
                </a:solidFill>
                <a:latin typeface="Arial MT"/>
                <a:cs typeface="Arial MT"/>
              </a:rPr>
              <a:t>loss</a:t>
            </a:r>
            <a:r>
              <a:rPr sz="1650" spc="-1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ratio</a:t>
            </a:r>
            <a:r>
              <a:rPr sz="1650" spc="-1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spc="65" dirty="0">
                <a:solidFill>
                  <a:srgbClr val="E4E0DE"/>
                </a:solidFill>
                <a:latin typeface="Arial MT"/>
                <a:cs typeface="Arial MT"/>
              </a:rPr>
              <a:t>to</a:t>
            </a:r>
            <a:r>
              <a:rPr sz="1650" spc="-1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spc="-10" dirty="0">
                <a:solidFill>
                  <a:srgbClr val="E4E0DE"/>
                </a:solidFill>
                <a:latin typeface="Arial MT"/>
                <a:cs typeface="Arial MT"/>
              </a:rPr>
              <a:t>identify</a:t>
            </a:r>
            <a:endParaRPr sz="1650" dirty="0">
              <a:latin typeface="Arial MT"/>
              <a:cs typeface="Arial MT"/>
            </a:endParaRPr>
          </a:p>
          <a:p>
            <a:pPr marL="12700" marR="5080">
              <a:lnSpc>
                <a:spcPct val="159300"/>
              </a:lnSpc>
            </a:pP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the</a:t>
            </a:r>
            <a:r>
              <a:rPr sz="1650" spc="1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most</a:t>
            </a:r>
            <a:r>
              <a:rPr sz="1650" spc="1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consistent</a:t>
            </a:r>
            <a:r>
              <a:rPr sz="1650" spc="1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and</a:t>
            </a:r>
            <a:r>
              <a:rPr sz="1650" spc="1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spc="-20" dirty="0">
                <a:solidFill>
                  <a:srgbClr val="E4E0DE"/>
                </a:solidFill>
                <a:latin typeface="Arial MT"/>
                <a:cs typeface="Arial MT"/>
              </a:rPr>
              <a:t>successful</a:t>
            </a:r>
            <a:r>
              <a:rPr sz="1650" spc="1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spc="-10" dirty="0">
                <a:solidFill>
                  <a:srgbClr val="E4E0DE"/>
                </a:solidFill>
                <a:latin typeface="Arial MT"/>
                <a:cs typeface="Arial MT"/>
              </a:rPr>
              <a:t>franchises </a:t>
            </a: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in</a:t>
            </a:r>
            <a:r>
              <a:rPr sz="1650" spc="1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the</a:t>
            </a:r>
            <a:r>
              <a:rPr sz="1650" spc="1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spc="-20" dirty="0">
                <a:solidFill>
                  <a:srgbClr val="E4E0DE"/>
                </a:solidFill>
                <a:latin typeface="Arial MT"/>
                <a:cs typeface="Arial MT"/>
              </a:rPr>
              <a:t>IPL.</a:t>
            </a:r>
            <a:endParaRPr sz="1650" dirty="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414736" y="4339709"/>
            <a:ext cx="479425" cy="479425"/>
            <a:chOff x="7414736" y="4339709"/>
            <a:chExt cx="479425" cy="479425"/>
          </a:xfrm>
        </p:grpSpPr>
        <p:sp>
          <p:nvSpPr>
            <p:cNvPr id="11" name="object 11"/>
            <p:cNvSpPr/>
            <p:nvPr/>
          </p:nvSpPr>
          <p:spPr>
            <a:xfrm>
              <a:off x="7419499" y="4344472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381717" y="469343"/>
                  </a:moveTo>
                  <a:lnTo>
                    <a:pt x="87626" y="469343"/>
                  </a:lnTo>
                  <a:lnTo>
                    <a:pt x="53518" y="462457"/>
                  </a:lnTo>
                  <a:lnTo>
                    <a:pt x="25665" y="443678"/>
                  </a:lnTo>
                  <a:lnTo>
                    <a:pt x="6886" y="415825"/>
                  </a:lnTo>
                  <a:lnTo>
                    <a:pt x="0" y="381717"/>
                  </a:lnTo>
                  <a:lnTo>
                    <a:pt x="0" y="87626"/>
                  </a:lnTo>
                  <a:lnTo>
                    <a:pt x="6886" y="53518"/>
                  </a:lnTo>
                  <a:lnTo>
                    <a:pt x="25665" y="25664"/>
                  </a:lnTo>
                  <a:lnTo>
                    <a:pt x="53518" y="6886"/>
                  </a:lnTo>
                  <a:lnTo>
                    <a:pt x="87626" y="0"/>
                  </a:lnTo>
                  <a:lnTo>
                    <a:pt x="381717" y="0"/>
                  </a:lnTo>
                  <a:lnTo>
                    <a:pt x="430332" y="14722"/>
                  </a:lnTo>
                  <a:lnTo>
                    <a:pt x="462673" y="54093"/>
                  </a:lnTo>
                  <a:lnTo>
                    <a:pt x="469343" y="87626"/>
                  </a:lnTo>
                  <a:lnTo>
                    <a:pt x="469343" y="381717"/>
                  </a:lnTo>
                  <a:lnTo>
                    <a:pt x="462457" y="415825"/>
                  </a:lnTo>
                  <a:lnTo>
                    <a:pt x="443678" y="443678"/>
                  </a:lnTo>
                  <a:lnTo>
                    <a:pt x="415825" y="462457"/>
                  </a:lnTo>
                  <a:lnTo>
                    <a:pt x="381717" y="469343"/>
                  </a:lnTo>
                  <a:close/>
                </a:path>
              </a:pathLst>
            </a:custGeom>
            <a:solidFill>
              <a:srgbClr val="7E02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419499" y="4344472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0" y="87626"/>
                  </a:moveTo>
                  <a:lnTo>
                    <a:pt x="6886" y="53518"/>
                  </a:lnTo>
                  <a:lnTo>
                    <a:pt x="25665" y="25665"/>
                  </a:lnTo>
                  <a:lnTo>
                    <a:pt x="53518" y="6886"/>
                  </a:lnTo>
                  <a:lnTo>
                    <a:pt x="87626" y="0"/>
                  </a:lnTo>
                  <a:lnTo>
                    <a:pt x="381717" y="0"/>
                  </a:lnTo>
                  <a:lnTo>
                    <a:pt x="430332" y="14722"/>
                  </a:lnTo>
                  <a:lnTo>
                    <a:pt x="462673" y="54093"/>
                  </a:lnTo>
                  <a:lnTo>
                    <a:pt x="469343" y="87626"/>
                  </a:lnTo>
                  <a:lnTo>
                    <a:pt x="469343" y="381717"/>
                  </a:lnTo>
                  <a:lnTo>
                    <a:pt x="462457" y="415825"/>
                  </a:lnTo>
                  <a:lnTo>
                    <a:pt x="443678" y="443678"/>
                  </a:lnTo>
                  <a:lnTo>
                    <a:pt x="415825" y="462457"/>
                  </a:lnTo>
                  <a:lnTo>
                    <a:pt x="381717" y="469343"/>
                  </a:lnTo>
                  <a:lnTo>
                    <a:pt x="87626" y="469343"/>
                  </a:lnTo>
                  <a:lnTo>
                    <a:pt x="53518" y="462457"/>
                  </a:lnTo>
                  <a:lnTo>
                    <a:pt x="25665" y="443678"/>
                  </a:lnTo>
                  <a:lnTo>
                    <a:pt x="6886" y="415825"/>
                  </a:lnTo>
                  <a:lnTo>
                    <a:pt x="0" y="381717"/>
                  </a:lnTo>
                  <a:lnTo>
                    <a:pt x="0" y="87626"/>
                  </a:lnTo>
                  <a:close/>
                </a:path>
              </a:pathLst>
            </a:custGeom>
            <a:ln w="9524">
              <a:solidFill>
                <a:srgbClr val="971B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641352" y="4445482"/>
            <a:ext cx="205740" cy="3790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b="1" spc="90" dirty="0">
                <a:solidFill>
                  <a:srgbClr val="E4E0DE"/>
                </a:solidFill>
                <a:latin typeface="Arial"/>
                <a:cs typeface="Arial"/>
              </a:rPr>
              <a:t>2</a:t>
            </a:r>
            <a:endParaRPr sz="2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70466" y="4196704"/>
            <a:ext cx="4182110" cy="167449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1900" b="1" dirty="0">
                <a:solidFill>
                  <a:srgbClr val="E4E0DE"/>
                </a:solidFill>
                <a:latin typeface="Arial"/>
                <a:cs typeface="Arial"/>
              </a:rPr>
              <a:t>Home</a:t>
            </a:r>
            <a:r>
              <a:rPr sz="1900" b="1" spc="-100" dirty="0">
                <a:solidFill>
                  <a:srgbClr val="E4E0DE"/>
                </a:solidFill>
                <a:latin typeface="Arial"/>
                <a:cs typeface="Arial"/>
              </a:rPr>
              <a:t> </a:t>
            </a:r>
            <a:r>
              <a:rPr sz="1900" b="1" spc="-70" dirty="0">
                <a:solidFill>
                  <a:srgbClr val="E4E0DE"/>
                </a:solidFill>
                <a:latin typeface="Arial"/>
                <a:cs typeface="Arial"/>
              </a:rPr>
              <a:t>vs.</a:t>
            </a:r>
            <a:r>
              <a:rPr sz="1900" b="1" spc="-120" dirty="0">
                <a:solidFill>
                  <a:srgbClr val="E4E0DE"/>
                </a:solidFill>
                <a:latin typeface="Arial"/>
                <a:cs typeface="Arial"/>
              </a:rPr>
              <a:t> </a:t>
            </a:r>
            <a:r>
              <a:rPr sz="1900" b="1" spc="-20" dirty="0">
                <a:solidFill>
                  <a:srgbClr val="E4E0DE"/>
                </a:solidFill>
                <a:latin typeface="Arial"/>
                <a:cs typeface="Arial"/>
              </a:rPr>
              <a:t>Away</a:t>
            </a:r>
            <a:endParaRPr sz="1900" dirty="0">
              <a:latin typeface="Arial"/>
              <a:cs typeface="Arial"/>
            </a:endParaRPr>
          </a:p>
          <a:p>
            <a:pPr marL="12700" marR="5080">
              <a:lnSpc>
                <a:spcPts val="3150"/>
              </a:lnSpc>
              <a:spcBef>
                <a:spcPts val="30"/>
              </a:spcBef>
            </a:pP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Analyze</a:t>
            </a:r>
            <a:r>
              <a:rPr sz="1650" spc="-2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how</a:t>
            </a:r>
            <a:r>
              <a:rPr sz="1650" spc="-2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teams</a:t>
            </a:r>
            <a:r>
              <a:rPr sz="1650" spc="-2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perform</a:t>
            </a:r>
            <a:r>
              <a:rPr sz="1650" spc="-2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at</a:t>
            </a:r>
            <a:r>
              <a:rPr sz="1650" spc="-2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spc="50" dirty="0">
                <a:solidFill>
                  <a:srgbClr val="E4E0DE"/>
                </a:solidFill>
                <a:latin typeface="Arial MT"/>
                <a:cs typeface="Arial MT"/>
              </a:rPr>
              <a:t>their</a:t>
            </a:r>
            <a:r>
              <a:rPr sz="1650" spc="-20" dirty="0">
                <a:solidFill>
                  <a:srgbClr val="E4E0DE"/>
                </a:solidFill>
                <a:latin typeface="Arial MT"/>
                <a:cs typeface="Arial MT"/>
              </a:rPr>
              <a:t> home </a:t>
            </a: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grounds</a:t>
            </a:r>
            <a:r>
              <a:rPr sz="1650" spc="-7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spc="-10" dirty="0">
                <a:solidFill>
                  <a:srgbClr val="E4E0DE"/>
                </a:solidFill>
                <a:latin typeface="Arial MT"/>
                <a:cs typeface="Arial MT"/>
              </a:rPr>
              <a:t>versus</a:t>
            </a:r>
            <a:r>
              <a:rPr sz="1650" spc="-7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spc="-40" dirty="0">
                <a:solidFill>
                  <a:srgbClr val="E4E0DE"/>
                </a:solidFill>
                <a:latin typeface="Arial MT"/>
                <a:cs typeface="Arial MT"/>
              </a:rPr>
              <a:t>away</a:t>
            </a:r>
            <a:r>
              <a:rPr sz="1650" spc="-6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matches</a:t>
            </a:r>
            <a:r>
              <a:rPr sz="1650" spc="-7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spc="65" dirty="0">
                <a:solidFill>
                  <a:srgbClr val="E4E0DE"/>
                </a:solidFill>
                <a:latin typeface="Arial MT"/>
                <a:cs typeface="Arial MT"/>
              </a:rPr>
              <a:t>to</a:t>
            </a:r>
            <a:r>
              <a:rPr sz="1650" spc="-6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spc="-10" dirty="0">
                <a:solidFill>
                  <a:srgbClr val="E4E0DE"/>
                </a:solidFill>
                <a:latin typeface="Arial MT"/>
                <a:cs typeface="Arial MT"/>
              </a:rPr>
              <a:t>understand </a:t>
            </a: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the</a:t>
            </a:r>
            <a:r>
              <a:rPr sz="1650" spc="4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impact</a:t>
            </a:r>
            <a:r>
              <a:rPr sz="1650" spc="4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of</a:t>
            </a:r>
            <a:r>
              <a:rPr sz="1650" spc="4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home</a:t>
            </a:r>
            <a:r>
              <a:rPr sz="1650" spc="4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field</a:t>
            </a:r>
            <a:r>
              <a:rPr sz="1650" spc="4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spc="-10" dirty="0">
                <a:solidFill>
                  <a:srgbClr val="E4E0DE"/>
                </a:solidFill>
                <a:latin typeface="Arial MT"/>
                <a:cs typeface="Arial MT"/>
              </a:rPr>
              <a:t>advantage.</a:t>
            </a:r>
            <a:endParaRPr sz="1650" dirty="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947267" y="6216134"/>
            <a:ext cx="479425" cy="479425"/>
            <a:chOff x="1947267" y="6216134"/>
            <a:chExt cx="479425" cy="479425"/>
          </a:xfrm>
        </p:grpSpPr>
        <p:sp>
          <p:nvSpPr>
            <p:cNvPr id="16" name="object 16"/>
            <p:cNvSpPr/>
            <p:nvPr/>
          </p:nvSpPr>
          <p:spPr>
            <a:xfrm>
              <a:off x="1952030" y="6220897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381717" y="469343"/>
                  </a:moveTo>
                  <a:lnTo>
                    <a:pt x="87626" y="469343"/>
                  </a:lnTo>
                  <a:lnTo>
                    <a:pt x="53518" y="462457"/>
                  </a:lnTo>
                  <a:lnTo>
                    <a:pt x="25665" y="443678"/>
                  </a:lnTo>
                  <a:lnTo>
                    <a:pt x="6886" y="415825"/>
                  </a:lnTo>
                  <a:lnTo>
                    <a:pt x="0" y="381717"/>
                  </a:lnTo>
                  <a:lnTo>
                    <a:pt x="0" y="87626"/>
                  </a:lnTo>
                  <a:lnTo>
                    <a:pt x="6886" y="53518"/>
                  </a:lnTo>
                  <a:lnTo>
                    <a:pt x="25665" y="25664"/>
                  </a:lnTo>
                  <a:lnTo>
                    <a:pt x="53518" y="6886"/>
                  </a:lnTo>
                  <a:lnTo>
                    <a:pt x="87626" y="0"/>
                  </a:lnTo>
                  <a:lnTo>
                    <a:pt x="381717" y="0"/>
                  </a:lnTo>
                  <a:lnTo>
                    <a:pt x="430332" y="14722"/>
                  </a:lnTo>
                  <a:lnTo>
                    <a:pt x="462673" y="54093"/>
                  </a:lnTo>
                  <a:lnTo>
                    <a:pt x="469343" y="87626"/>
                  </a:lnTo>
                  <a:lnTo>
                    <a:pt x="469343" y="381717"/>
                  </a:lnTo>
                  <a:lnTo>
                    <a:pt x="462457" y="415825"/>
                  </a:lnTo>
                  <a:lnTo>
                    <a:pt x="443678" y="443678"/>
                  </a:lnTo>
                  <a:lnTo>
                    <a:pt x="415825" y="462457"/>
                  </a:lnTo>
                  <a:lnTo>
                    <a:pt x="381717" y="469343"/>
                  </a:lnTo>
                  <a:close/>
                </a:path>
              </a:pathLst>
            </a:custGeom>
            <a:solidFill>
              <a:srgbClr val="7E02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52030" y="6220897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0" y="87626"/>
                  </a:moveTo>
                  <a:lnTo>
                    <a:pt x="6886" y="53518"/>
                  </a:lnTo>
                  <a:lnTo>
                    <a:pt x="25665" y="25665"/>
                  </a:lnTo>
                  <a:lnTo>
                    <a:pt x="53518" y="6886"/>
                  </a:lnTo>
                  <a:lnTo>
                    <a:pt x="87626" y="0"/>
                  </a:lnTo>
                  <a:lnTo>
                    <a:pt x="381717" y="0"/>
                  </a:lnTo>
                  <a:lnTo>
                    <a:pt x="430332" y="14722"/>
                  </a:lnTo>
                  <a:lnTo>
                    <a:pt x="462673" y="54093"/>
                  </a:lnTo>
                  <a:lnTo>
                    <a:pt x="469343" y="87626"/>
                  </a:lnTo>
                  <a:lnTo>
                    <a:pt x="469343" y="381717"/>
                  </a:lnTo>
                  <a:lnTo>
                    <a:pt x="462457" y="415825"/>
                  </a:lnTo>
                  <a:lnTo>
                    <a:pt x="443678" y="443678"/>
                  </a:lnTo>
                  <a:lnTo>
                    <a:pt x="415825" y="462457"/>
                  </a:lnTo>
                  <a:lnTo>
                    <a:pt x="381717" y="469343"/>
                  </a:lnTo>
                  <a:lnTo>
                    <a:pt x="87626" y="469343"/>
                  </a:lnTo>
                  <a:lnTo>
                    <a:pt x="53518" y="462457"/>
                  </a:lnTo>
                  <a:lnTo>
                    <a:pt x="25665" y="443678"/>
                  </a:lnTo>
                  <a:lnTo>
                    <a:pt x="6886" y="415825"/>
                  </a:lnTo>
                  <a:lnTo>
                    <a:pt x="0" y="381717"/>
                  </a:lnTo>
                  <a:lnTo>
                    <a:pt x="0" y="87626"/>
                  </a:lnTo>
                  <a:close/>
                </a:path>
              </a:pathLst>
            </a:custGeom>
            <a:ln w="9524">
              <a:solidFill>
                <a:srgbClr val="971B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172097" y="6321908"/>
            <a:ext cx="202565" cy="3790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b="1" spc="60" dirty="0">
                <a:solidFill>
                  <a:srgbClr val="E4E0DE"/>
                </a:solidFill>
                <a:latin typeface="Arial"/>
                <a:cs typeface="Arial"/>
              </a:rPr>
              <a:t>3</a:t>
            </a:r>
            <a:endParaRPr sz="23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77597" y="6134465"/>
            <a:ext cx="4204335" cy="1178592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35"/>
              </a:spcBef>
            </a:pPr>
            <a:r>
              <a:rPr sz="1900" b="1" dirty="0">
                <a:solidFill>
                  <a:srgbClr val="E4E0DE"/>
                </a:solidFill>
                <a:latin typeface="Arial"/>
                <a:cs typeface="Arial"/>
              </a:rPr>
              <a:t>Batting</a:t>
            </a:r>
            <a:r>
              <a:rPr sz="1900" b="1" spc="75" dirty="0">
                <a:solidFill>
                  <a:srgbClr val="E4E0DE"/>
                </a:solidFill>
                <a:latin typeface="Arial"/>
                <a:cs typeface="Arial"/>
              </a:rPr>
              <a:t> </a:t>
            </a:r>
            <a:r>
              <a:rPr sz="1900" b="1" spc="-25" dirty="0">
                <a:solidFill>
                  <a:srgbClr val="E4E0DE"/>
                </a:solidFill>
                <a:latin typeface="Arial"/>
                <a:cs typeface="Arial"/>
              </a:rPr>
              <a:t>and</a:t>
            </a:r>
            <a:r>
              <a:rPr lang="en-IN" sz="1900" b="1" spc="-25" dirty="0">
                <a:solidFill>
                  <a:srgbClr val="E4E0DE"/>
                </a:solidFill>
                <a:latin typeface="Arial"/>
                <a:cs typeface="Arial"/>
              </a:rPr>
              <a:t> Bowling</a:t>
            </a:r>
            <a:endParaRPr sz="1900" dirty="0">
              <a:latin typeface="Arial"/>
              <a:cs typeface="Arial"/>
            </a:endParaRPr>
          </a:p>
          <a:p>
            <a:pPr marL="38100" marR="30480">
              <a:lnSpc>
                <a:spcPts val="3150"/>
              </a:lnSpc>
              <a:spcBef>
                <a:spcPts val="30"/>
              </a:spcBef>
            </a:pPr>
            <a:r>
              <a:rPr lang="en-IN" sz="1650" spc="-20" dirty="0">
                <a:solidFill>
                  <a:srgbClr val="E4E0DE"/>
                </a:solidFill>
                <a:latin typeface="Arial MT"/>
                <a:cs typeface="Arial MT"/>
              </a:rPr>
              <a:t>Team’s</a:t>
            </a:r>
            <a:r>
              <a:rPr sz="1650" spc="4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batting</a:t>
            </a:r>
            <a:r>
              <a:rPr sz="1650" spc="4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and</a:t>
            </a:r>
            <a:r>
              <a:rPr sz="1650" spc="4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spc="-10" dirty="0">
                <a:solidFill>
                  <a:srgbClr val="E4E0DE"/>
                </a:solidFill>
                <a:latin typeface="Arial MT"/>
                <a:cs typeface="Arial MT"/>
              </a:rPr>
              <a:t>bowling </a:t>
            </a: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performances</a:t>
            </a:r>
            <a:r>
              <a:rPr sz="1650" spc="4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spc="65" dirty="0">
                <a:solidFill>
                  <a:srgbClr val="E4E0DE"/>
                </a:solidFill>
                <a:latin typeface="Arial MT"/>
                <a:cs typeface="Arial MT"/>
              </a:rPr>
              <a:t>to</a:t>
            </a:r>
            <a:r>
              <a:rPr sz="1650" spc="5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identify</a:t>
            </a:r>
            <a:r>
              <a:rPr sz="1650" spc="4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spc="50" dirty="0">
                <a:solidFill>
                  <a:srgbClr val="E4E0DE"/>
                </a:solidFill>
                <a:latin typeface="Arial MT"/>
                <a:cs typeface="Arial MT"/>
              </a:rPr>
              <a:t>their </a:t>
            </a: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strengths</a:t>
            </a:r>
            <a:r>
              <a:rPr sz="1650" spc="5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spc="-25" dirty="0">
                <a:solidFill>
                  <a:srgbClr val="E4E0DE"/>
                </a:solidFill>
                <a:latin typeface="Arial MT"/>
                <a:cs typeface="Arial MT"/>
              </a:rPr>
              <a:t>and </a:t>
            </a:r>
            <a:r>
              <a:rPr sz="1650" spc="-10" dirty="0">
                <a:solidFill>
                  <a:srgbClr val="E4E0DE"/>
                </a:solidFill>
                <a:latin typeface="Arial MT"/>
                <a:cs typeface="Arial MT"/>
              </a:rPr>
              <a:t>weaknesses.</a:t>
            </a:r>
            <a:endParaRPr sz="1650" dirty="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414736" y="6216134"/>
            <a:ext cx="479425" cy="479425"/>
            <a:chOff x="7414736" y="6216134"/>
            <a:chExt cx="479425" cy="479425"/>
          </a:xfrm>
        </p:grpSpPr>
        <p:sp>
          <p:nvSpPr>
            <p:cNvPr id="21" name="object 21"/>
            <p:cNvSpPr/>
            <p:nvPr/>
          </p:nvSpPr>
          <p:spPr>
            <a:xfrm>
              <a:off x="7419499" y="6220897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381717" y="469343"/>
                  </a:moveTo>
                  <a:lnTo>
                    <a:pt x="87626" y="469343"/>
                  </a:lnTo>
                  <a:lnTo>
                    <a:pt x="53518" y="462457"/>
                  </a:lnTo>
                  <a:lnTo>
                    <a:pt x="25665" y="443678"/>
                  </a:lnTo>
                  <a:lnTo>
                    <a:pt x="6886" y="415825"/>
                  </a:lnTo>
                  <a:lnTo>
                    <a:pt x="0" y="381717"/>
                  </a:lnTo>
                  <a:lnTo>
                    <a:pt x="0" y="87626"/>
                  </a:lnTo>
                  <a:lnTo>
                    <a:pt x="6886" y="53518"/>
                  </a:lnTo>
                  <a:lnTo>
                    <a:pt x="25665" y="25664"/>
                  </a:lnTo>
                  <a:lnTo>
                    <a:pt x="53518" y="6886"/>
                  </a:lnTo>
                  <a:lnTo>
                    <a:pt x="87626" y="0"/>
                  </a:lnTo>
                  <a:lnTo>
                    <a:pt x="381717" y="0"/>
                  </a:lnTo>
                  <a:lnTo>
                    <a:pt x="430332" y="14722"/>
                  </a:lnTo>
                  <a:lnTo>
                    <a:pt x="462673" y="54093"/>
                  </a:lnTo>
                  <a:lnTo>
                    <a:pt x="469343" y="87626"/>
                  </a:lnTo>
                  <a:lnTo>
                    <a:pt x="469343" y="381717"/>
                  </a:lnTo>
                  <a:lnTo>
                    <a:pt x="462457" y="415825"/>
                  </a:lnTo>
                  <a:lnTo>
                    <a:pt x="443678" y="443678"/>
                  </a:lnTo>
                  <a:lnTo>
                    <a:pt x="415825" y="462457"/>
                  </a:lnTo>
                  <a:lnTo>
                    <a:pt x="381717" y="469343"/>
                  </a:lnTo>
                  <a:close/>
                </a:path>
              </a:pathLst>
            </a:custGeom>
            <a:solidFill>
              <a:srgbClr val="7E02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19499" y="6220897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0" y="87626"/>
                  </a:moveTo>
                  <a:lnTo>
                    <a:pt x="6886" y="53518"/>
                  </a:lnTo>
                  <a:lnTo>
                    <a:pt x="25665" y="25665"/>
                  </a:lnTo>
                  <a:lnTo>
                    <a:pt x="53518" y="6886"/>
                  </a:lnTo>
                  <a:lnTo>
                    <a:pt x="87626" y="0"/>
                  </a:lnTo>
                  <a:lnTo>
                    <a:pt x="381717" y="0"/>
                  </a:lnTo>
                  <a:lnTo>
                    <a:pt x="430332" y="14722"/>
                  </a:lnTo>
                  <a:lnTo>
                    <a:pt x="462673" y="54093"/>
                  </a:lnTo>
                  <a:lnTo>
                    <a:pt x="469343" y="87626"/>
                  </a:lnTo>
                  <a:lnTo>
                    <a:pt x="469343" y="381717"/>
                  </a:lnTo>
                  <a:lnTo>
                    <a:pt x="462457" y="415825"/>
                  </a:lnTo>
                  <a:lnTo>
                    <a:pt x="443678" y="443678"/>
                  </a:lnTo>
                  <a:lnTo>
                    <a:pt x="415825" y="462457"/>
                  </a:lnTo>
                  <a:lnTo>
                    <a:pt x="381717" y="469343"/>
                  </a:lnTo>
                  <a:lnTo>
                    <a:pt x="87626" y="469343"/>
                  </a:lnTo>
                  <a:lnTo>
                    <a:pt x="53518" y="462457"/>
                  </a:lnTo>
                  <a:lnTo>
                    <a:pt x="25665" y="443678"/>
                  </a:lnTo>
                  <a:lnTo>
                    <a:pt x="6886" y="415825"/>
                  </a:lnTo>
                  <a:lnTo>
                    <a:pt x="0" y="381717"/>
                  </a:lnTo>
                  <a:lnTo>
                    <a:pt x="0" y="87626"/>
                  </a:lnTo>
                  <a:close/>
                </a:path>
              </a:pathLst>
            </a:custGeom>
            <a:ln w="9524">
              <a:solidFill>
                <a:srgbClr val="971B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636947" y="6321908"/>
            <a:ext cx="214629" cy="3790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b="1" spc="150" dirty="0">
                <a:solidFill>
                  <a:srgbClr val="E4E0DE"/>
                </a:solidFill>
                <a:latin typeface="Arial"/>
                <a:cs typeface="Arial"/>
              </a:rPr>
              <a:t>4</a:t>
            </a:r>
            <a:endParaRPr sz="23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45066" y="6134465"/>
            <a:ext cx="3890645" cy="161290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35"/>
              </a:spcBef>
            </a:pPr>
            <a:r>
              <a:rPr sz="1900" b="1" spc="-10" dirty="0">
                <a:solidFill>
                  <a:srgbClr val="E4E0DE"/>
                </a:solidFill>
                <a:latin typeface="Arial"/>
                <a:cs typeface="Arial"/>
              </a:rPr>
              <a:t>Playoff</a:t>
            </a:r>
            <a:r>
              <a:rPr lang="en-IN" sz="1900" b="1" spc="-10" dirty="0">
                <a:solidFill>
                  <a:srgbClr val="E4E0DE"/>
                </a:solidFill>
                <a:latin typeface="Arial"/>
                <a:cs typeface="Arial"/>
              </a:rPr>
              <a:t> Performance</a:t>
            </a:r>
            <a:endParaRPr sz="1900" dirty="0">
              <a:latin typeface="Arial"/>
              <a:cs typeface="Arial"/>
            </a:endParaRPr>
          </a:p>
          <a:p>
            <a:pPr marL="38100" marR="30480">
              <a:lnSpc>
                <a:spcPts val="3150"/>
              </a:lnSpc>
              <a:spcBef>
                <a:spcPts val="30"/>
              </a:spcBef>
            </a:pPr>
            <a:r>
              <a:rPr lang="en-IN" sz="1650" dirty="0">
                <a:solidFill>
                  <a:srgbClr val="E4E0DE"/>
                </a:solidFill>
                <a:latin typeface="Arial MT"/>
                <a:cs typeface="Arial MT"/>
              </a:rPr>
              <a:t>Performance </a:t>
            </a: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in</a:t>
            </a:r>
            <a:r>
              <a:rPr sz="1650" spc="4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the</a:t>
            </a:r>
            <a:r>
              <a:rPr sz="1650" spc="4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spc="-25" dirty="0">
                <a:solidFill>
                  <a:srgbClr val="E4E0DE"/>
                </a:solidFill>
                <a:latin typeface="Arial MT"/>
                <a:cs typeface="Arial MT"/>
              </a:rPr>
              <a:t>IPL </a:t>
            </a: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playoffs</a:t>
            </a:r>
            <a:r>
              <a:rPr sz="1650" spc="4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spc="65" dirty="0">
                <a:solidFill>
                  <a:srgbClr val="E4E0DE"/>
                </a:solidFill>
                <a:latin typeface="Arial MT"/>
                <a:cs typeface="Arial MT"/>
              </a:rPr>
              <a:t>to</a:t>
            </a:r>
            <a:r>
              <a:rPr sz="1650" spc="4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uncover</a:t>
            </a:r>
            <a:r>
              <a:rPr sz="1650" spc="4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the</a:t>
            </a:r>
            <a:r>
              <a:rPr sz="1650" spc="5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characteristics</a:t>
            </a:r>
            <a:r>
              <a:rPr sz="1650" spc="4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spc="-25" dirty="0">
                <a:solidFill>
                  <a:srgbClr val="E4E0DE"/>
                </a:solidFill>
                <a:latin typeface="Arial MT"/>
                <a:cs typeface="Arial MT"/>
              </a:rPr>
              <a:t>of </a:t>
            </a:r>
            <a:r>
              <a:rPr sz="1650" dirty="0">
                <a:solidFill>
                  <a:srgbClr val="E4E0DE"/>
                </a:solidFill>
                <a:latin typeface="Arial MT"/>
                <a:cs typeface="Arial MT"/>
              </a:rPr>
              <a:t>championship-winning</a:t>
            </a:r>
            <a:r>
              <a:rPr sz="1650" spc="29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650" spc="-10" dirty="0">
                <a:solidFill>
                  <a:srgbClr val="E4E0DE"/>
                </a:solidFill>
                <a:latin typeface="Arial MT"/>
                <a:cs typeface="Arial MT"/>
              </a:rPr>
              <a:t>squads.</a:t>
            </a:r>
            <a:endParaRPr sz="16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486400" cy="8229600"/>
            <a:chOff x="0" y="0"/>
            <a:chExt cx="5486400" cy="8229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486399" cy="8229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363" y="2708672"/>
              <a:ext cx="4999553" cy="281225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41058" y="405739"/>
            <a:ext cx="6865342" cy="6366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95"/>
              </a:spcBef>
            </a:pPr>
            <a:r>
              <a:rPr sz="3600" dirty="0"/>
              <a:t>Player</a:t>
            </a:r>
            <a:r>
              <a:rPr sz="3600" spc="-150" dirty="0"/>
              <a:t> </a:t>
            </a:r>
            <a:r>
              <a:rPr sz="3600" spc="-30" dirty="0"/>
              <a:t>Statistics</a:t>
            </a:r>
            <a:r>
              <a:rPr sz="3600" spc="-140" dirty="0"/>
              <a:t> </a:t>
            </a:r>
            <a:r>
              <a:rPr sz="3600" spc="-25" dirty="0"/>
              <a:t>and </a:t>
            </a:r>
            <a:r>
              <a:rPr sz="3600" spc="-10" dirty="0"/>
              <a:t>Insights</a:t>
            </a:r>
            <a:endParaRPr sz="3600" dirty="0"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8032" y="1401008"/>
            <a:ext cx="486847" cy="48684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241058" y="1946221"/>
            <a:ext cx="7616190" cy="119062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1800" b="1" spc="-10" dirty="0">
                <a:solidFill>
                  <a:srgbClr val="E4E0DE"/>
                </a:solidFill>
                <a:latin typeface="Arial"/>
                <a:cs typeface="Arial"/>
              </a:rPr>
              <a:t>Batting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ts val="2940"/>
              </a:lnSpc>
              <a:spcBef>
                <a:spcPts val="25"/>
              </a:spcBef>
            </a:pPr>
            <a:r>
              <a:rPr sz="1500" dirty="0">
                <a:solidFill>
                  <a:srgbClr val="E4E0DE"/>
                </a:solidFill>
                <a:latin typeface="Arial MT"/>
                <a:cs typeface="Arial MT"/>
              </a:rPr>
              <a:t>Analyze</a:t>
            </a:r>
            <a:r>
              <a:rPr sz="1500" spc="3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spc="50" dirty="0">
                <a:solidFill>
                  <a:srgbClr val="E4E0DE"/>
                </a:solidFill>
                <a:latin typeface="Arial MT"/>
                <a:cs typeface="Arial MT"/>
              </a:rPr>
              <a:t>batting</a:t>
            </a:r>
            <a:r>
              <a:rPr sz="1500" spc="3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E4E0DE"/>
                </a:solidFill>
                <a:latin typeface="Arial MT"/>
                <a:cs typeface="Arial MT"/>
              </a:rPr>
              <a:t>statistics</a:t>
            </a:r>
            <a:r>
              <a:rPr sz="1500" spc="3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E4E0DE"/>
                </a:solidFill>
                <a:latin typeface="Arial MT"/>
                <a:cs typeface="Arial MT"/>
              </a:rPr>
              <a:t>like</a:t>
            </a:r>
            <a:r>
              <a:rPr sz="1500" spc="3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E4E0DE"/>
                </a:solidFill>
                <a:latin typeface="Arial MT"/>
                <a:cs typeface="Arial MT"/>
              </a:rPr>
              <a:t>runs</a:t>
            </a:r>
            <a:r>
              <a:rPr sz="1500" spc="3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E4E0DE"/>
                </a:solidFill>
                <a:latin typeface="Arial MT"/>
                <a:cs typeface="Arial MT"/>
              </a:rPr>
              <a:t>scored,</a:t>
            </a:r>
            <a:r>
              <a:rPr sz="1500" spc="3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E4E0DE"/>
                </a:solidFill>
                <a:latin typeface="Arial MT"/>
                <a:cs typeface="Arial MT"/>
              </a:rPr>
              <a:t>strike</a:t>
            </a:r>
            <a:r>
              <a:rPr sz="1500" spc="3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E4E0DE"/>
                </a:solidFill>
                <a:latin typeface="Arial MT"/>
                <a:cs typeface="Arial MT"/>
              </a:rPr>
              <a:t>rate,</a:t>
            </a:r>
            <a:r>
              <a:rPr sz="1500" spc="3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E4E0DE"/>
                </a:solidFill>
                <a:latin typeface="Arial MT"/>
                <a:cs typeface="Arial MT"/>
              </a:rPr>
              <a:t>and</a:t>
            </a:r>
            <a:r>
              <a:rPr sz="1500" spc="3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E4E0DE"/>
                </a:solidFill>
                <a:latin typeface="Arial MT"/>
                <a:cs typeface="Arial MT"/>
              </a:rPr>
              <a:t>centuries</a:t>
            </a:r>
            <a:r>
              <a:rPr sz="1500" spc="3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spc="80" dirty="0">
                <a:solidFill>
                  <a:srgbClr val="E4E0DE"/>
                </a:solidFill>
                <a:latin typeface="Arial MT"/>
                <a:cs typeface="Arial MT"/>
              </a:rPr>
              <a:t>to</a:t>
            </a:r>
            <a:r>
              <a:rPr sz="1500" spc="3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spc="50" dirty="0">
                <a:solidFill>
                  <a:srgbClr val="E4E0DE"/>
                </a:solidFill>
                <a:latin typeface="Arial MT"/>
                <a:cs typeface="Arial MT"/>
              </a:rPr>
              <a:t>identify</a:t>
            </a:r>
            <a:r>
              <a:rPr sz="1500" spc="3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spc="50" dirty="0">
                <a:solidFill>
                  <a:srgbClr val="E4E0DE"/>
                </a:solidFill>
                <a:latin typeface="Arial MT"/>
                <a:cs typeface="Arial MT"/>
              </a:rPr>
              <a:t>the</a:t>
            </a:r>
            <a:r>
              <a:rPr sz="150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spc="-20" dirty="0">
                <a:solidFill>
                  <a:srgbClr val="E4E0DE"/>
                </a:solidFill>
                <a:latin typeface="Arial MT"/>
                <a:cs typeface="Arial MT"/>
              </a:rPr>
              <a:t>most </a:t>
            </a:r>
            <a:r>
              <a:rPr sz="1500" spc="20" dirty="0">
                <a:solidFill>
                  <a:srgbClr val="E4E0DE"/>
                </a:solidFill>
                <a:latin typeface="Arial MT"/>
                <a:cs typeface="Arial MT"/>
              </a:rPr>
              <a:t>consistent</a:t>
            </a:r>
            <a:r>
              <a:rPr sz="1500" spc="10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spc="20" dirty="0">
                <a:solidFill>
                  <a:srgbClr val="E4E0DE"/>
                </a:solidFill>
                <a:latin typeface="Arial MT"/>
                <a:cs typeface="Arial MT"/>
              </a:rPr>
              <a:t>and</a:t>
            </a:r>
            <a:r>
              <a:rPr sz="1500" spc="10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spc="20" dirty="0">
                <a:solidFill>
                  <a:srgbClr val="E4E0DE"/>
                </a:solidFill>
                <a:latin typeface="Arial MT"/>
                <a:cs typeface="Arial MT"/>
              </a:rPr>
              <a:t>high-performing</a:t>
            </a:r>
            <a:r>
              <a:rPr sz="1500" spc="10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spc="-10" dirty="0">
                <a:solidFill>
                  <a:srgbClr val="E4E0DE"/>
                </a:solidFill>
                <a:latin typeface="Arial MT"/>
                <a:cs typeface="Arial MT"/>
              </a:rPr>
              <a:t>batters.</a:t>
            </a:r>
            <a:endParaRPr sz="1500" dirty="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68032" y="3693200"/>
            <a:ext cx="486847" cy="48684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41058" y="4238411"/>
            <a:ext cx="7603490" cy="119062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1800" b="1" spc="-10" dirty="0">
                <a:solidFill>
                  <a:srgbClr val="E4E0DE"/>
                </a:solidFill>
                <a:latin typeface="Arial"/>
                <a:cs typeface="Arial"/>
              </a:rPr>
              <a:t>Bowling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2940"/>
              </a:lnSpc>
              <a:spcBef>
                <a:spcPts val="25"/>
              </a:spcBef>
            </a:pPr>
            <a:r>
              <a:rPr sz="1500" spc="-10" dirty="0">
                <a:solidFill>
                  <a:srgbClr val="E4E0DE"/>
                </a:solidFill>
                <a:latin typeface="Arial MT"/>
                <a:cs typeface="Arial MT"/>
              </a:rPr>
              <a:t>Evaluate</a:t>
            </a:r>
            <a:r>
              <a:rPr sz="1500" spc="4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E4E0DE"/>
                </a:solidFill>
                <a:latin typeface="Arial MT"/>
                <a:cs typeface="Arial MT"/>
              </a:rPr>
              <a:t>bowling</a:t>
            </a:r>
            <a:r>
              <a:rPr sz="1500" spc="4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E4E0DE"/>
                </a:solidFill>
                <a:latin typeface="Arial MT"/>
                <a:cs typeface="Arial MT"/>
              </a:rPr>
              <a:t>metrics</a:t>
            </a:r>
            <a:r>
              <a:rPr sz="1500" spc="5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E4E0DE"/>
                </a:solidFill>
                <a:latin typeface="Arial MT"/>
                <a:cs typeface="Arial MT"/>
              </a:rPr>
              <a:t>such</a:t>
            </a:r>
            <a:r>
              <a:rPr sz="1500" spc="4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spc="-30" dirty="0">
                <a:solidFill>
                  <a:srgbClr val="E4E0DE"/>
                </a:solidFill>
                <a:latin typeface="Arial MT"/>
                <a:cs typeface="Arial MT"/>
              </a:rPr>
              <a:t>as</a:t>
            </a:r>
            <a:r>
              <a:rPr sz="1500" spc="4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E4E0DE"/>
                </a:solidFill>
                <a:latin typeface="Arial MT"/>
                <a:cs typeface="Arial MT"/>
              </a:rPr>
              <a:t>wickets</a:t>
            </a:r>
            <a:r>
              <a:rPr sz="1500" spc="5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E4E0DE"/>
                </a:solidFill>
                <a:latin typeface="Arial MT"/>
                <a:cs typeface="Arial MT"/>
              </a:rPr>
              <a:t>taken,</a:t>
            </a:r>
            <a:r>
              <a:rPr sz="1500" spc="4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E4E0DE"/>
                </a:solidFill>
                <a:latin typeface="Arial MT"/>
                <a:cs typeface="Arial MT"/>
              </a:rPr>
              <a:t>economy</a:t>
            </a:r>
            <a:r>
              <a:rPr sz="1500" spc="4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E4E0DE"/>
                </a:solidFill>
                <a:latin typeface="Arial MT"/>
                <a:cs typeface="Arial MT"/>
              </a:rPr>
              <a:t>rate,</a:t>
            </a:r>
            <a:r>
              <a:rPr sz="1500" spc="5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E4E0DE"/>
                </a:solidFill>
                <a:latin typeface="Arial MT"/>
                <a:cs typeface="Arial MT"/>
              </a:rPr>
              <a:t>and</a:t>
            </a:r>
            <a:r>
              <a:rPr sz="1500" spc="4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E4E0DE"/>
                </a:solidFill>
                <a:latin typeface="Arial MT"/>
                <a:cs typeface="Arial MT"/>
              </a:rPr>
              <a:t>bowling</a:t>
            </a:r>
            <a:r>
              <a:rPr sz="1500" spc="4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spc="-10" dirty="0">
                <a:solidFill>
                  <a:srgbClr val="E4E0DE"/>
                </a:solidFill>
                <a:latin typeface="Arial MT"/>
                <a:cs typeface="Arial MT"/>
              </a:rPr>
              <a:t>averages</a:t>
            </a:r>
            <a:r>
              <a:rPr sz="1500" spc="1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spc="55" dirty="0">
                <a:solidFill>
                  <a:srgbClr val="E4E0DE"/>
                </a:solidFill>
                <a:latin typeface="Arial MT"/>
                <a:cs typeface="Arial MT"/>
              </a:rPr>
              <a:t>to </a:t>
            </a:r>
            <a:r>
              <a:rPr sz="1500" spc="45" dirty="0">
                <a:solidFill>
                  <a:srgbClr val="E4E0DE"/>
                </a:solidFill>
                <a:latin typeface="Arial MT"/>
                <a:cs typeface="Arial MT"/>
              </a:rPr>
              <a:t>pinpoint</a:t>
            </a:r>
            <a:r>
              <a:rPr sz="1500" spc="2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spc="50" dirty="0">
                <a:solidFill>
                  <a:srgbClr val="E4E0DE"/>
                </a:solidFill>
                <a:latin typeface="Arial MT"/>
                <a:cs typeface="Arial MT"/>
              </a:rPr>
              <a:t>the</a:t>
            </a:r>
            <a:r>
              <a:rPr sz="1500" spc="2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E4E0DE"/>
                </a:solidFill>
                <a:latin typeface="Arial MT"/>
                <a:cs typeface="Arial MT"/>
              </a:rPr>
              <a:t>most</a:t>
            </a:r>
            <a:r>
              <a:rPr sz="1500" spc="2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E4E0DE"/>
                </a:solidFill>
                <a:latin typeface="Arial MT"/>
                <a:cs typeface="Arial MT"/>
              </a:rPr>
              <a:t>effective</a:t>
            </a:r>
            <a:r>
              <a:rPr sz="1500" spc="2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E4E0DE"/>
                </a:solidFill>
                <a:latin typeface="Arial MT"/>
                <a:cs typeface="Arial MT"/>
              </a:rPr>
              <a:t>bowlers</a:t>
            </a:r>
            <a:r>
              <a:rPr sz="1500" spc="2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E4E0DE"/>
                </a:solidFill>
                <a:latin typeface="Arial MT"/>
                <a:cs typeface="Arial MT"/>
              </a:rPr>
              <a:t>in</a:t>
            </a:r>
            <a:r>
              <a:rPr sz="1500" spc="2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spc="50" dirty="0">
                <a:solidFill>
                  <a:srgbClr val="E4E0DE"/>
                </a:solidFill>
                <a:latin typeface="Arial MT"/>
                <a:cs typeface="Arial MT"/>
              </a:rPr>
              <a:t>the</a:t>
            </a:r>
            <a:r>
              <a:rPr sz="1500" spc="2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spc="-20" dirty="0">
                <a:solidFill>
                  <a:srgbClr val="E4E0DE"/>
                </a:solidFill>
                <a:latin typeface="Arial MT"/>
                <a:cs typeface="Arial MT"/>
              </a:rPr>
              <a:t>IPL.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68032" y="5985391"/>
            <a:ext cx="486847" cy="48684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241058" y="6530606"/>
            <a:ext cx="7353300" cy="119062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1800" b="1" spc="-10" dirty="0">
                <a:solidFill>
                  <a:srgbClr val="E4E0DE"/>
                </a:solidFill>
                <a:latin typeface="Arial"/>
                <a:cs typeface="Arial"/>
              </a:rPr>
              <a:t>Fielding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2940"/>
              </a:lnSpc>
              <a:spcBef>
                <a:spcPts val="25"/>
              </a:spcBef>
            </a:pPr>
            <a:r>
              <a:rPr sz="1500" spc="-30" dirty="0">
                <a:solidFill>
                  <a:srgbClr val="E4E0DE"/>
                </a:solidFill>
                <a:latin typeface="Arial MT"/>
                <a:cs typeface="Arial MT"/>
              </a:rPr>
              <a:t>Assess</a:t>
            </a:r>
            <a:r>
              <a:rPr sz="1500" spc="11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E4E0DE"/>
                </a:solidFill>
                <a:latin typeface="Arial MT"/>
                <a:cs typeface="Arial MT"/>
              </a:rPr>
              <a:t>players'</a:t>
            </a:r>
            <a:r>
              <a:rPr sz="1500" spc="11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E4E0DE"/>
                </a:solidFill>
                <a:latin typeface="Arial MT"/>
                <a:cs typeface="Arial MT"/>
              </a:rPr>
              <a:t>fielding</a:t>
            </a:r>
            <a:r>
              <a:rPr sz="1500" spc="114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E4E0DE"/>
                </a:solidFill>
                <a:latin typeface="Arial MT"/>
                <a:cs typeface="Arial MT"/>
              </a:rPr>
              <a:t>contributions</a:t>
            </a:r>
            <a:r>
              <a:rPr sz="1500" spc="11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E4E0DE"/>
                </a:solidFill>
                <a:latin typeface="Arial MT"/>
                <a:cs typeface="Arial MT"/>
              </a:rPr>
              <a:t>through</a:t>
            </a:r>
            <a:r>
              <a:rPr sz="1500" spc="114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E4E0DE"/>
                </a:solidFill>
                <a:latin typeface="Arial MT"/>
                <a:cs typeface="Arial MT"/>
              </a:rPr>
              <a:t>stats</a:t>
            </a:r>
            <a:r>
              <a:rPr sz="1500" spc="11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E4E0DE"/>
                </a:solidFill>
                <a:latin typeface="Arial MT"/>
                <a:cs typeface="Arial MT"/>
              </a:rPr>
              <a:t>like</a:t>
            </a:r>
            <a:r>
              <a:rPr sz="1500" spc="114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E4E0DE"/>
                </a:solidFill>
                <a:latin typeface="Arial MT"/>
                <a:cs typeface="Arial MT"/>
              </a:rPr>
              <a:t>catches,</a:t>
            </a:r>
            <a:r>
              <a:rPr sz="1500" spc="11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spc="60" dirty="0">
                <a:solidFill>
                  <a:srgbClr val="E4E0DE"/>
                </a:solidFill>
                <a:latin typeface="Arial MT"/>
                <a:cs typeface="Arial MT"/>
              </a:rPr>
              <a:t>run-</a:t>
            </a:r>
            <a:r>
              <a:rPr sz="1500" dirty="0">
                <a:solidFill>
                  <a:srgbClr val="E4E0DE"/>
                </a:solidFill>
                <a:latin typeface="Arial MT"/>
                <a:cs typeface="Arial MT"/>
              </a:rPr>
              <a:t>outs,</a:t>
            </a:r>
            <a:r>
              <a:rPr sz="1500" spc="114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E4E0DE"/>
                </a:solidFill>
                <a:latin typeface="Arial MT"/>
                <a:cs typeface="Arial MT"/>
              </a:rPr>
              <a:t>and</a:t>
            </a:r>
            <a:r>
              <a:rPr sz="1500" spc="11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spc="-10" dirty="0">
                <a:solidFill>
                  <a:srgbClr val="E4E0DE"/>
                </a:solidFill>
                <a:latin typeface="Arial MT"/>
                <a:cs typeface="Arial MT"/>
              </a:rPr>
              <a:t>diving </a:t>
            </a:r>
            <a:r>
              <a:rPr sz="1500" spc="-25" dirty="0">
                <a:solidFill>
                  <a:srgbClr val="E4E0DE"/>
                </a:solidFill>
                <a:latin typeface="Arial MT"/>
                <a:cs typeface="Arial MT"/>
              </a:rPr>
              <a:t>saves</a:t>
            </a:r>
            <a:r>
              <a:rPr sz="1500" spc="-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spc="80" dirty="0">
                <a:solidFill>
                  <a:srgbClr val="E4E0DE"/>
                </a:solidFill>
                <a:latin typeface="Arial MT"/>
                <a:cs typeface="Arial MT"/>
              </a:rPr>
              <a:t>to</a:t>
            </a:r>
            <a:r>
              <a:rPr sz="1500" dirty="0">
                <a:solidFill>
                  <a:srgbClr val="E4E0DE"/>
                </a:solidFill>
                <a:latin typeface="Arial MT"/>
                <a:cs typeface="Arial MT"/>
              </a:rPr>
              <a:t> recognize</a:t>
            </a:r>
            <a:r>
              <a:rPr sz="1500" spc="-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spc="50" dirty="0">
                <a:solidFill>
                  <a:srgbClr val="E4E0DE"/>
                </a:solidFill>
                <a:latin typeface="Arial MT"/>
                <a:cs typeface="Arial MT"/>
              </a:rPr>
              <a:t>the</a:t>
            </a:r>
            <a:r>
              <a:rPr sz="1500" spc="-7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500" spc="60" dirty="0">
                <a:solidFill>
                  <a:srgbClr val="E4E0DE"/>
                </a:solidFill>
                <a:latin typeface="Arial MT"/>
                <a:cs typeface="Arial MT"/>
              </a:rPr>
              <a:t>All-</a:t>
            </a:r>
            <a:r>
              <a:rPr sz="1500" spc="-10" dirty="0">
                <a:solidFill>
                  <a:srgbClr val="E4E0DE"/>
                </a:solidFill>
                <a:latin typeface="Arial MT"/>
                <a:cs typeface="Arial MT"/>
              </a:rPr>
              <a:t>Rounders.</a:t>
            </a:r>
            <a:endParaRPr sz="1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486400" cy="8229600"/>
            <a:chOff x="0" y="0"/>
            <a:chExt cx="5486400" cy="8229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486399" cy="8229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250" y="1659850"/>
              <a:ext cx="4909898" cy="490989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353969" y="395136"/>
            <a:ext cx="8276431" cy="8916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48055" marR="17780" indent="-923290">
              <a:lnSpc>
                <a:spcPct val="153500"/>
              </a:lnSpc>
              <a:spcBef>
                <a:spcPts val="95"/>
              </a:spcBef>
            </a:pPr>
            <a:r>
              <a:rPr sz="4250" spc="-10" dirty="0"/>
              <a:t>Predicting</a:t>
            </a:r>
            <a:r>
              <a:rPr sz="4250" spc="-285" dirty="0"/>
              <a:t> </a:t>
            </a:r>
            <a:r>
              <a:rPr sz="4250" spc="-10" dirty="0"/>
              <a:t>Match</a:t>
            </a:r>
            <a:r>
              <a:rPr lang="en-IN" sz="4250" spc="-10" dirty="0"/>
              <a:t> out comes</a:t>
            </a:r>
            <a:endParaRPr sz="2100" dirty="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93644" y="1758791"/>
            <a:ext cx="1153238" cy="573607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7827684" y="2483030"/>
            <a:ext cx="5935980" cy="475194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4"/>
              </a:spcBef>
            </a:pPr>
            <a:r>
              <a:rPr lang="en-IN" sz="2100" b="1" spc="-20" dirty="0">
                <a:latin typeface="Arial" panose="020B0604020202020204" pitchFamily="34" charset="0"/>
                <a:cs typeface="Arial" panose="020B0604020202020204" pitchFamily="34" charset="0"/>
              </a:rPr>
              <a:t>Preparation</a:t>
            </a:r>
          </a:p>
          <a:p>
            <a:pPr marL="50800">
              <a:lnSpc>
                <a:spcPct val="100000"/>
              </a:lnSpc>
              <a:spcBef>
                <a:spcPts val="114"/>
              </a:spcBef>
            </a:pPr>
            <a:r>
              <a:rPr spc="-20" dirty="0"/>
              <a:t>Clean</a:t>
            </a:r>
            <a:r>
              <a:rPr spc="5" dirty="0"/>
              <a:t> </a:t>
            </a:r>
            <a:r>
              <a:rPr dirty="0"/>
              <a:t>and</a:t>
            </a:r>
            <a:r>
              <a:rPr spc="5" dirty="0"/>
              <a:t> </a:t>
            </a:r>
            <a:r>
              <a:rPr dirty="0"/>
              <a:t>engineer</a:t>
            </a:r>
            <a:r>
              <a:rPr spc="5" dirty="0"/>
              <a:t> </a:t>
            </a:r>
            <a:r>
              <a:rPr dirty="0"/>
              <a:t>features</a:t>
            </a:r>
            <a:r>
              <a:rPr spc="5" dirty="0"/>
              <a:t> </a:t>
            </a:r>
            <a:r>
              <a:rPr dirty="0"/>
              <a:t>from</a:t>
            </a:r>
            <a:r>
              <a:rPr spc="5" dirty="0"/>
              <a:t> </a:t>
            </a:r>
            <a:r>
              <a:rPr spc="55" dirty="0"/>
              <a:t>the</a:t>
            </a:r>
            <a:r>
              <a:rPr spc="10" dirty="0"/>
              <a:t> </a:t>
            </a:r>
            <a:r>
              <a:rPr spc="-20" dirty="0"/>
              <a:t>IPL</a:t>
            </a:r>
            <a:r>
              <a:rPr spc="-40" dirty="0"/>
              <a:t> </a:t>
            </a:r>
            <a:r>
              <a:rPr dirty="0"/>
              <a:t>dataset</a:t>
            </a:r>
            <a:r>
              <a:rPr spc="10" dirty="0"/>
              <a:t> </a:t>
            </a:r>
            <a:r>
              <a:rPr spc="60" dirty="0"/>
              <a:t>to</a:t>
            </a:r>
          </a:p>
          <a:p>
            <a:pPr marL="50800">
              <a:lnSpc>
                <a:spcPct val="100000"/>
              </a:lnSpc>
              <a:spcBef>
                <a:spcPts val="1325"/>
              </a:spcBef>
            </a:pPr>
            <a:r>
              <a:rPr dirty="0"/>
              <a:t>create</a:t>
            </a:r>
            <a:r>
              <a:rPr spc="30" dirty="0"/>
              <a:t> </a:t>
            </a:r>
            <a:r>
              <a:rPr dirty="0"/>
              <a:t>a</a:t>
            </a:r>
            <a:r>
              <a:rPr spc="40" dirty="0"/>
              <a:t> </a:t>
            </a:r>
            <a:r>
              <a:rPr dirty="0"/>
              <a:t>suitable</a:t>
            </a:r>
            <a:r>
              <a:rPr spc="40" dirty="0"/>
              <a:t> </a:t>
            </a:r>
            <a:r>
              <a:rPr dirty="0"/>
              <a:t>machine</a:t>
            </a:r>
            <a:r>
              <a:rPr spc="40" dirty="0"/>
              <a:t> </a:t>
            </a:r>
            <a:r>
              <a:rPr dirty="0"/>
              <a:t>learning</a:t>
            </a:r>
            <a:r>
              <a:rPr spc="40" dirty="0"/>
              <a:t> </a:t>
            </a:r>
            <a:r>
              <a:rPr dirty="0"/>
              <a:t>model</a:t>
            </a:r>
            <a:r>
              <a:rPr spc="45" dirty="0"/>
              <a:t> </a:t>
            </a:r>
            <a:r>
              <a:rPr spc="-10" dirty="0"/>
              <a:t>input.</a:t>
            </a:r>
          </a:p>
          <a:p>
            <a:pPr>
              <a:lnSpc>
                <a:spcPct val="100000"/>
              </a:lnSpc>
            </a:pPr>
            <a:endParaRPr spc="-10" dirty="0"/>
          </a:p>
          <a:p>
            <a:pPr>
              <a:lnSpc>
                <a:spcPct val="100000"/>
              </a:lnSpc>
              <a:spcBef>
                <a:spcPts val="990"/>
              </a:spcBef>
            </a:pPr>
            <a:endParaRPr spc="-10" dirty="0"/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sz="2100" b="1" spc="-10" dirty="0">
                <a:latin typeface="Arial"/>
                <a:cs typeface="Arial"/>
              </a:rPr>
              <a:t>Model</a:t>
            </a:r>
            <a:r>
              <a:rPr sz="2100" b="1" spc="-125" dirty="0">
                <a:latin typeface="Arial"/>
                <a:cs typeface="Arial"/>
              </a:rPr>
              <a:t> </a:t>
            </a:r>
            <a:r>
              <a:rPr sz="2100" b="1" spc="-10" dirty="0">
                <a:latin typeface="Arial"/>
                <a:cs typeface="Arial"/>
              </a:rPr>
              <a:t>Selection</a:t>
            </a:r>
            <a:endParaRPr sz="2100" dirty="0">
              <a:latin typeface="Arial"/>
              <a:cs typeface="Arial"/>
            </a:endParaRPr>
          </a:p>
          <a:p>
            <a:pPr marL="50800" marR="64769">
              <a:lnSpc>
                <a:spcPts val="3490"/>
              </a:lnSpc>
              <a:spcBef>
                <a:spcPts val="235"/>
              </a:spcBef>
            </a:pPr>
            <a:r>
              <a:rPr spc="-25" dirty="0"/>
              <a:t>Choose</a:t>
            </a:r>
            <a:r>
              <a:rPr spc="75" dirty="0"/>
              <a:t> </a:t>
            </a:r>
            <a:r>
              <a:rPr dirty="0"/>
              <a:t>an</a:t>
            </a:r>
            <a:r>
              <a:rPr spc="80" dirty="0"/>
              <a:t> </a:t>
            </a:r>
            <a:r>
              <a:rPr dirty="0"/>
              <a:t>appropriate</a:t>
            </a:r>
            <a:r>
              <a:rPr spc="80" dirty="0"/>
              <a:t> </a:t>
            </a:r>
            <a:r>
              <a:rPr dirty="0"/>
              <a:t>machine</a:t>
            </a:r>
            <a:r>
              <a:rPr spc="80" dirty="0"/>
              <a:t> </a:t>
            </a:r>
            <a:r>
              <a:rPr dirty="0"/>
              <a:t>learning</a:t>
            </a:r>
            <a:r>
              <a:rPr spc="80" dirty="0"/>
              <a:t> </a:t>
            </a:r>
            <a:r>
              <a:rPr dirty="0"/>
              <a:t>algorithm,</a:t>
            </a:r>
            <a:r>
              <a:rPr spc="80" dirty="0"/>
              <a:t> </a:t>
            </a:r>
            <a:r>
              <a:rPr spc="-20" dirty="0"/>
              <a:t>such </a:t>
            </a:r>
            <a:r>
              <a:rPr spc="-50" dirty="0"/>
              <a:t>as</a:t>
            </a:r>
            <a:r>
              <a:rPr spc="20" dirty="0"/>
              <a:t> </a:t>
            </a:r>
            <a:r>
              <a:rPr dirty="0"/>
              <a:t>logistic</a:t>
            </a:r>
            <a:r>
              <a:rPr spc="20" dirty="0"/>
              <a:t> </a:t>
            </a:r>
            <a:r>
              <a:rPr dirty="0"/>
              <a:t>regression</a:t>
            </a:r>
            <a:r>
              <a:rPr spc="20" dirty="0"/>
              <a:t> </a:t>
            </a:r>
            <a:r>
              <a:rPr spc="50" dirty="0"/>
              <a:t>or</a:t>
            </a:r>
            <a:r>
              <a:rPr spc="20" dirty="0"/>
              <a:t> </a:t>
            </a:r>
            <a:r>
              <a:rPr dirty="0"/>
              <a:t>decision</a:t>
            </a:r>
            <a:r>
              <a:rPr spc="20" dirty="0"/>
              <a:t> </a:t>
            </a:r>
            <a:r>
              <a:rPr dirty="0"/>
              <a:t>trees,</a:t>
            </a:r>
            <a:r>
              <a:rPr spc="20" dirty="0"/>
              <a:t> </a:t>
            </a:r>
            <a:r>
              <a:rPr spc="85" dirty="0"/>
              <a:t>to</a:t>
            </a:r>
            <a:r>
              <a:rPr spc="25" dirty="0"/>
              <a:t> </a:t>
            </a:r>
            <a:r>
              <a:rPr dirty="0"/>
              <a:t>predict</a:t>
            </a:r>
            <a:r>
              <a:rPr spc="20" dirty="0"/>
              <a:t> </a:t>
            </a:r>
            <a:r>
              <a:rPr spc="-10" dirty="0"/>
              <a:t>match outcomes.</a:t>
            </a: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pc="-10" dirty="0"/>
          </a:p>
          <a:p>
            <a:pPr marL="50800">
              <a:lnSpc>
                <a:spcPct val="100000"/>
              </a:lnSpc>
            </a:pPr>
            <a:r>
              <a:rPr sz="2100" b="1" spc="-10" dirty="0">
                <a:latin typeface="Arial"/>
                <a:cs typeface="Arial"/>
              </a:rPr>
              <a:t>Model</a:t>
            </a:r>
            <a:r>
              <a:rPr sz="2100" b="1" spc="-125" dirty="0">
                <a:latin typeface="Arial"/>
                <a:cs typeface="Arial"/>
              </a:rPr>
              <a:t> </a:t>
            </a:r>
            <a:r>
              <a:rPr sz="2100" b="1" spc="-10" dirty="0">
                <a:latin typeface="Arial"/>
                <a:cs typeface="Arial"/>
              </a:rPr>
              <a:t>Training</a:t>
            </a:r>
            <a:r>
              <a:rPr sz="2100" b="1" spc="-130" dirty="0">
                <a:latin typeface="Arial"/>
                <a:cs typeface="Arial"/>
              </a:rPr>
              <a:t> </a:t>
            </a:r>
            <a:endParaRPr lang="en-IN" sz="2100" b="1" spc="-25" dirty="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lang="en-IN" sz="1800" spc="55" dirty="0"/>
              <a:t>T</a:t>
            </a:r>
            <a:r>
              <a:rPr sz="1800" spc="55" dirty="0" err="1"/>
              <a:t>est</a:t>
            </a:r>
            <a:r>
              <a:rPr sz="1800" spc="-55" dirty="0"/>
              <a:t> </a:t>
            </a:r>
            <a:r>
              <a:rPr sz="1800" spc="55" dirty="0"/>
              <a:t>its</a:t>
            </a:r>
            <a:r>
              <a:rPr sz="1800" spc="-50" dirty="0"/>
              <a:t> </a:t>
            </a:r>
            <a:r>
              <a:rPr sz="1800" spc="-10" dirty="0"/>
              <a:t>accuracy,</a:t>
            </a:r>
            <a:r>
              <a:rPr sz="1800" spc="-55" dirty="0"/>
              <a:t> </a:t>
            </a:r>
            <a:r>
              <a:rPr sz="1800" dirty="0"/>
              <a:t>and</a:t>
            </a:r>
            <a:r>
              <a:rPr sz="1800" spc="-55" dirty="0"/>
              <a:t> </a:t>
            </a:r>
            <a:r>
              <a:rPr sz="1800" spc="55" dirty="0"/>
              <a:t>fine-</a:t>
            </a:r>
            <a:r>
              <a:rPr sz="1800" spc="-20" dirty="0"/>
              <a:t>tune </a:t>
            </a:r>
            <a:r>
              <a:rPr sz="1800" spc="10" dirty="0"/>
              <a:t>hyperparameters</a:t>
            </a:r>
            <a:r>
              <a:rPr sz="1800" spc="60" dirty="0"/>
              <a:t> </a:t>
            </a:r>
            <a:r>
              <a:rPr sz="1800" spc="85" dirty="0"/>
              <a:t>to</a:t>
            </a:r>
            <a:r>
              <a:rPr sz="1800" spc="65" dirty="0"/>
              <a:t> </a:t>
            </a:r>
            <a:r>
              <a:rPr sz="1800" spc="10" dirty="0"/>
              <a:t>optimize</a:t>
            </a:r>
            <a:r>
              <a:rPr sz="1800" spc="65" dirty="0"/>
              <a:t> </a:t>
            </a:r>
            <a:r>
              <a:rPr sz="1800" spc="55" dirty="0"/>
              <a:t>its</a:t>
            </a:r>
            <a:r>
              <a:rPr sz="1800" spc="65" dirty="0"/>
              <a:t> </a:t>
            </a:r>
            <a:r>
              <a:rPr sz="1800" spc="10" dirty="0"/>
              <a:t>predictive</a:t>
            </a:r>
            <a:r>
              <a:rPr sz="1800" spc="65" dirty="0"/>
              <a:t> </a:t>
            </a:r>
            <a:r>
              <a:rPr sz="1800" spc="-10" dirty="0"/>
              <a:t>performance.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399" cy="22580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Conclusion</a:t>
            </a:r>
            <a:r>
              <a:rPr spc="-50" dirty="0"/>
              <a:t> </a:t>
            </a:r>
            <a:r>
              <a:rPr spc="-25" dirty="0"/>
              <a:t>and</a:t>
            </a:r>
            <a:r>
              <a:rPr lang="en-IN" spc="-25" dirty="0"/>
              <a:t> Recommendations</a:t>
            </a:r>
            <a:endParaRPr spc="-25" dirty="0"/>
          </a:p>
        </p:txBody>
      </p:sp>
      <p:grpSp>
        <p:nvGrpSpPr>
          <p:cNvPr id="5" name="object 5"/>
          <p:cNvGrpSpPr/>
          <p:nvPr/>
        </p:nvGrpSpPr>
        <p:grpSpPr>
          <a:xfrm>
            <a:off x="2671404" y="3556872"/>
            <a:ext cx="9304700" cy="4178935"/>
            <a:chOff x="2671404" y="3556872"/>
            <a:chExt cx="9304700" cy="4178935"/>
          </a:xfrm>
        </p:grpSpPr>
        <p:sp>
          <p:nvSpPr>
            <p:cNvPr id="6" name="object 6"/>
            <p:cNvSpPr/>
            <p:nvPr/>
          </p:nvSpPr>
          <p:spPr>
            <a:xfrm>
              <a:off x="2671404" y="3556872"/>
              <a:ext cx="9287510" cy="4178935"/>
            </a:xfrm>
            <a:custGeom>
              <a:avLst/>
              <a:gdLst/>
              <a:ahLst/>
              <a:cxnLst/>
              <a:rect l="l" t="t" r="r" b="b"/>
              <a:pathLst>
                <a:path w="9287510" h="4178934">
                  <a:moveTo>
                    <a:pt x="0" y="75883"/>
                  </a:moveTo>
                  <a:lnTo>
                    <a:pt x="5963" y="46346"/>
                  </a:lnTo>
                  <a:lnTo>
                    <a:pt x="22225" y="22225"/>
                  </a:lnTo>
                  <a:lnTo>
                    <a:pt x="46346" y="5963"/>
                  </a:lnTo>
                  <a:lnTo>
                    <a:pt x="75883" y="0"/>
                  </a:lnTo>
                  <a:lnTo>
                    <a:pt x="9211586" y="0"/>
                  </a:lnTo>
                  <a:lnTo>
                    <a:pt x="9253686" y="12749"/>
                  </a:lnTo>
                  <a:lnTo>
                    <a:pt x="9281693" y="46844"/>
                  </a:lnTo>
                  <a:lnTo>
                    <a:pt x="9287469" y="75883"/>
                  </a:lnTo>
                  <a:lnTo>
                    <a:pt x="9287469" y="4102733"/>
                  </a:lnTo>
                  <a:lnTo>
                    <a:pt x="9281506" y="4132270"/>
                  </a:lnTo>
                  <a:lnTo>
                    <a:pt x="9265244" y="4156391"/>
                  </a:lnTo>
                  <a:lnTo>
                    <a:pt x="9241123" y="4172653"/>
                  </a:lnTo>
                  <a:lnTo>
                    <a:pt x="9211586" y="4178616"/>
                  </a:lnTo>
                  <a:lnTo>
                    <a:pt x="75883" y="4178616"/>
                  </a:lnTo>
                  <a:lnTo>
                    <a:pt x="46346" y="4172653"/>
                  </a:lnTo>
                  <a:lnTo>
                    <a:pt x="22225" y="4156391"/>
                  </a:lnTo>
                  <a:lnTo>
                    <a:pt x="5963" y="4132270"/>
                  </a:lnTo>
                  <a:lnTo>
                    <a:pt x="0" y="4102733"/>
                  </a:lnTo>
                  <a:lnTo>
                    <a:pt x="0" y="75883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03834" y="3893733"/>
              <a:ext cx="9272270" cy="1388110"/>
            </a:xfrm>
            <a:custGeom>
              <a:avLst/>
              <a:gdLst/>
              <a:ahLst/>
              <a:cxnLst/>
              <a:rect l="l" t="t" r="r" b="b"/>
              <a:pathLst>
                <a:path w="9272270" h="1388110">
                  <a:moveTo>
                    <a:pt x="9272229" y="1387792"/>
                  </a:moveTo>
                  <a:lnTo>
                    <a:pt x="0" y="1387792"/>
                  </a:lnTo>
                  <a:lnTo>
                    <a:pt x="0" y="0"/>
                  </a:lnTo>
                  <a:lnTo>
                    <a:pt x="9272229" y="0"/>
                  </a:lnTo>
                  <a:lnTo>
                    <a:pt x="9272229" y="1387792"/>
                  </a:lnTo>
                  <a:close/>
                </a:path>
              </a:pathLst>
            </a:custGeom>
            <a:solidFill>
              <a:srgbClr val="FFFFFF">
                <a:alpha val="3921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572653" y="3698636"/>
            <a:ext cx="3851275" cy="12827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The</a:t>
            </a:r>
            <a:r>
              <a:rPr sz="1400" spc="1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analysis</a:t>
            </a:r>
            <a:r>
              <a:rPr sz="1400" spc="1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4E0DE"/>
                </a:solidFill>
                <a:latin typeface="Arial MT"/>
                <a:cs typeface="Arial MT"/>
              </a:rPr>
              <a:t>has</a:t>
            </a:r>
            <a:r>
              <a:rPr sz="1400" spc="1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revealed</a:t>
            </a:r>
            <a:r>
              <a:rPr sz="1400" spc="1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55" dirty="0">
                <a:solidFill>
                  <a:srgbClr val="E4E0DE"/>
                </a:solidFill>
                <a:latin typeface="Arial MT"/>
                <a:cs typeface="Arial MT"/>
              </a:rPr>
              <a:t>important</a:t>
            </a:r>
            <a:r>
              <a:rPr sz="1400" spc="1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patterns</a:t>
            </a:r>
            <a:r>
              <a:rPr sz="1400" spc="1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E4E0DE"/>
                </a:solidFill>
                <a:latin typeface="Arial MT"/>
                <a:cs typeface="Arial MT"/>
              </a:rPr>
              <a:t>in</a:t>
            </a:r>
            <a:endParaRPr sz="1400" dirty="0">
              <a:latin typeface="Arial MT"/>
              <a:cs typeface="Arial MT"/>
            </a:endParaRPr>
          </a:p>
          <a:p>
            <a:pPr marL="12700" marR="46355">
              <a:lnSpc>
                <a:spcPct val="162600"/>
              </a:lnSpc>
            </a:pP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team</a:t>
            </a:r>
            <a:r>
              <a:rPr sz="1400" spc="10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performance,</a:t>
            </a:r>
            <a:r>
              <a:rPr sz="1400" spc="10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player</a:t>
            </a:r>
            <a:r>
              <a:rPr sz="1400" spc="10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statistics,</a:t>
            </a:r>
            <a:r>
              <a:rPr sz="1400" spc="10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and</a:t>
            </a:r>
            <a:r>
              <a:rPr sz="1400" spc="10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4E0DE"/>
                </a:solidFill>
                <a:latin typeface="Arial MT"/>
                <a:cs typeface="Arial MT"/>
              </a:rPr>
              <a:t>match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outcomes</a:t>
            </a:r>
            <a:r>
              <a:rPr sz="1400" spc="1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60" dirty="0">
                <a:solidFill>
                  <a:srgbClr val="E4E0DE"/>
                </a:solidFill>
                <a:latin typeface="Arial MT"/>
                <a:cs typeface="Arial MT"/>
              </a:rPr>
              <a:t>that</a:t>
            </a:r>
            <a:r>
              <a:rPr sz="1400" spc="1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can</a:t>
            </a:r>
            <a:r>
              <a:rPr sz="1400" spc="2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guide</a:t>
            </a:r>
            <a:r>
              <a:rPr sz="1400" spc="1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4E0DE"/>
                </a:solidFill>
                <a:latin typeface="Arial MT"/>
                <a:cs typeface="Arial MT"/>
              </a:rPr>
              <a:t>strategic</a:t>
            </a:r>
            <a:endParaRPr sz="1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decision-making</a:t>
            </a:r>
            <a:r>
              <a:rPr sz="1400" spc="12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for</a:t>
            </a:r>
            <a:r>
              <a:rPr sz="1400" spc="12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4E0DE"/>
                </a:solidFill>
                <a:latin typeface="Arial MT"/>
                <a:cs typeface="Arial MT"/>
              </a:rPr>
              <a:t>IPL</a:t>
            </a:r>
            <a:r>
              <a:rPr sz="1400" spc="7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4E0DE"/>
                </a:solidFill>
                <a:latin typeface="Arial MT"/>
                <a:cs typeface="Arial MT"/>
              </a:rPr>
              <a:t>franchises.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79025" y="4952286"/>
            <a:ext cx="9272270" cy="1388110"/>
          </a:xfrm>
          <a:custGeom>
            <a:avLst/>
            <a:gdLst/>
            <a:ahLst/>
            <a:cxnLst/>
            <a:rect l="l" t="t" r="r" b="b"/>
            <a:pathLst>
              <a:path w="9272270" h="1388110">
                <a:moveTo>
                  <a:pt x="9272229" y="1387792"/>
                </a:moveTo>
                <a:lnTo>
                  <a:pt x="0" y="1387792"/>
                </a:lnTo>
                <a:lnTo>
                  <a:pt x="0" y="0"/>
                </a:lnTo>
                <a:lnTo>
                  <a:pt x="9272229" y="0"/>
                </a:lnTo>
                <a:lnTo>
                  <a:pt x="9272229" y="1387792"/>
                </a:lnTo>
                <a:close/>
              </a:path>
            </a:pathLst>
          </a:custGeom>
          <a:solidFill>
            <a:srgbClr val="000000">
              <a:alpha val="3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32787" y="5086429"/>
            <a:ext cx="1763395" cy="242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Future</a:t>
            </a:r>
            <a:r>
              <a:rPr sz="1400" spc="5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4E0DE"/>
                </a:solidFill>
                <a:latin typeface="Arial MT"/>
                <a:cs typeface="Arial MT"/>
              </a:rPr>
              <a:t>Improvements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72653" y="5086429"/>
            <a:ext cx="3954145" cy="12827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Incorporating</a:t>
            </a:r>
            <a:r>
              <a:rPr sz="1400" spc="10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additional</a:t>
            </a:r>
            <a:r>
              <a:rPr sz="1400" spc="10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data</a:t>
            </a:r>
            <a:r>
              <a:rPr sz="1400" spc="10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4E0DE"/>
                </a:solidFill>
                <a:latin typeface="Arial MT"/>
                <a:cs typeface="Arial MT"/>
              </a:rPr>
              <a:t>sources,</a:t>
            </a:r>
            <a:r>
              <a:rPr sz="1400" spc="10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such</a:t>
            </a:r>
            <a:r>
              <a:rPr sz="1400" spc="10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E4E0DE"/>
                </a:solidFill>
                <a:latin typeface="Arial MT"/>
                <a:cs typeface="Arial MT"/>
              </a:rPr>
              <a:t>as</a:t>
            </a:r>
            <a:endParaRPr sz="1400">
              <a:latin typeface="Arial MT"/>
              <a:cs typeface="Arial MT"/>
            </a:endParaRPr>
          </a:p>
          <a:p>
            <a:pPr marL="12700" marR="5080">
              <a:lnSpc>
                <a:spcPct val="162600"/>
              </a:lnSpc>
            </a:pP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weather</a:t>
            </a:r>
            <a:r>
              <a:rPr sz="1400" spc="13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conditions</a:t>
            </a:r>
            <a:r>
              <a:rPr sz="1400" spc="13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and</a:t>
            </a:r>
            <a:r>
              <a:rPr sz="1400" spc="13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pitch</a:t>
            </a:r>
            <a:r>
              <a:rPr sz="1400" spc="13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reports,</a:t>
            </a:r>
            <a:r>
              <a:rPr sz="1400" spc="13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4E0DE"/>
                </a:solidFill>
                <a:latin typeface="Arial MT"/>
                <a:cs typeface="Arial MT"/>
              </a:rPr>
              <a:t>could </a:t>
            </a:r>
            <a:r>
              <a:rPr sz="1400" spc="60" dirty="0">
                <a:solidFill>
                  <a:srgbClr val="E4E0DE"/>
                </a:solidFill>
                <a:latin typeface="Arial MT"/>
                <a:cs typeface="Arial MT"/>
              </a:rPr>
              <a:t>further</a:t>
            </a:r>
            <a:r>
              <a:rPr sz="1400" spc="8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enhance</a:t>
            </a:r>
            <a:r>
              <a:rPr sz="1400" spc="8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the</a:t>
            </a:r>
            <a:r>
              <a:rPr sz="1400" spc="8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predictive</a:t>
            </a:r>
            <a:r>
              <a:rPr sz="1400" spc="8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capabilities</a:t>
            </a:r>
            <a:r>
              <a:rPr sz="1400" spc="8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of</a:t>
            </a:r>
            <a:r>
              <a:rPr sz="1400" spc="8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E4E0DE"/>
                </a:solidFill>
                <a:latin typeface="Arial MT"/>
                <a:cs typeface="Arial MT"/>
              </a:rPr>
              <a:t>the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match</a:t>
            </a:r>
            <a:r>
              <a:rPr sz="1400" spc="13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outcome</a:t>
            </a:r>
            <a:r>
              <a:rPr sz="1400" spc="14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4E0DE"/>
                </a:solidFill>
                <a:latin typeface="Arial MT"/>
                <a:cs typeface="Arial MT"/>
              </a:rPr>
              <a:t>model.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679025" y="6340078"/>
            <a:ext cx="9272270" cy="1388110"/>
          </a:xfrm>
          <a:custGeom>
            <a:avLst/>
            <a:gdLst/>
            <a:ahLst/>
            <a:cxnLst/>
            <a:rect l="l" t="t" r="r" b="b"/>
            <a:pathLst>
              <a:path w="9272270" h="1388109">
                <a:moveTo>
                  <a:pt x="9272229" y="1387792"/>
                </a:moveTo>
                <a:lnTo>
                  <a:pt x="0" y="1387792"/>
                </a:lnTo>
                <a:lnTo>
                  <a:pt x="0" y="0"/>
                </a:lnTo>
                <a:lnTo>
                  <a:pt x="9272229" y="0"/>
                </a:lnTo>
                <a:lnTo>
                  <a:pt x="9272229" y="1387792"/>
                </a:lnTo>
                <a:close/>
              </a:path>
            </a:pathLst>
          </a:custGeom>
          <a:solidFill>
            <a:srgbClr val="FFFFFF">
              <a:alpha val="3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932787" y="6474221"/>
            <a:ext cx="1537970" cy="242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spc="-10" dirty="0">
                <a:solidFill>
                  <a:srgbClr val="E4E0DE"/>
                </a:solidFill>
                <a:latin typeface="Arial MT"/>
                <a:cs typeface="Arial MT"/>
              </a:rPr>
              <a:t>Recommendations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72653" y="6474221"/>
            <a:ext cx="4057015" cy="12827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The</a:t>
            </a:r>
            <a:r>
              <a:rPr sz="1400" spc="7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findings</a:t>
            </a:r>
            <a:r>
              <a:rPr sz="1400" spc="7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from</a:t>
            </a:r>
            <a:r>
              <a:rPr sz="1400" spc="7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this</a:t>
            </a:r>
            <a:r>
              <a:rPr sz="1400" spc="7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comprehensive</a:t>
            </a:r>
            <a:r>
              <a:rPr sz="1400" spc="7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4E0DE"/>
                </a:solidFill>
                <a:latin typeface="Arial MT"/>
                <a:cs typeface="Arial MT"/>
              </a:rPr>
              <a:t>IPL</a:t>
            </a:r>
            <a:r>
              <a:rPr sz="1400" spc="3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4E0DE"/>
                </a:solidFill>
                <a:latin typeface="Arial MT"/>
                <a:cs typeface="Arial MT"/>
              </a:rPr>
              <a:t>analysis</a:t>
            </a:r>
            <a:endParaRPr sz="1400">
              <a:latin typeface="Arial MT"/>
              <a:cs typeface="Arial MT"/>
            </a:endParaRPr>
          </a:p>
          <a:p>
            <a:pPr marL="12700" marR="66675">
              <a:lnSpc>
                <a:spcPct val="162600"/>
              </a:lnSpc>
            </a:pP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can</a:t>
            </a:r>
            <a:r>
              <a:rPr sz="1400" spc="4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help</a:t>
            </a:r>
            <a:r>
              <a:rPr sz="1400" spc="5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teams</a:t>
            </a:r>
            <a:r>
              <a:rPr sz="1400" spc="5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optimize</a:t>
            </a:r>
            <a:r>
              <a:rPr sz="1400" spc="5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55" dirty="0">
                <a:solidFill>
                  <a:srgbClr val="E4E0DE"/>
                </a:solidFill>
                <a:latin typeface="Arial MT"/>
                <a:cs typeface="Arial MT"/>
              </a:rPr>
              <a:t>their</a:t>
            </a:r>
            <a:r>
              <a:rPr sz="1400" spc="5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player</a:t>
            </a:r>
            <a:r>
              <a:rPr sz="1400" spc="5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4E0DE"/>
                </a:solidFill>
                <a:latin typeface="Arial MT"/>
                <a:cs typeface="Arial MT"/>
              </a:rPr>
              <a:t>recruitment, </a:t>
            </a:r>
            <a:r>
              <a:rPr sz="1400" spc="60" dirty="0">
                <a:solidFill>
                  <a:srgbClr val="E4E0DE"/>
                </a:solidFill>
                <a:latin typeface="Arial MT"/>
                <a:cs typeface="Arial MT"/>
              </a:rPr>
              <a:t>in-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game</a:t>
            </a:r>
            <a:r>
              <a:rPr sz="1400" spc="5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tactics,</a:t>
            </a:r>
            <a:r>
              <a:rPr sz="1400" spc="6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and</a:t>
            </a:r>
            <a:r>
              <a:rPr sz="1400" spc="6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overall</a:t>
            </a:r>
            <a:r>
              <a:rPr sz="1400" spc="5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strategy</a:t>
            </a:r>
            <a:r>
              <a:rPr sz="1400" spc="6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70" dirty="0">
                <a:solidFill>
                  <a:srgbClr val="E4E0DE"/>
                </a:solidFill>
                <a:latin typeface="Arial MT"/>
                <a:cs typeface="Arial MT"/>
              </a:rPr>
              <a:t>to</a:t>
            </a:r>
            <a:r>
              <a:rPr sz="1400" spc="6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4E0DE"/>
                </a:solidFill>
                <a:latin typeface="Arial MT"/>
                <a:cs typeface="Arial MT"/>
              </a:rPr>
              <a:t>achieve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greater</a:t>
            </a:r>
            <a:r>
              <a:rPr sz="1400" spc="6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E4E0DE"/>
                </a:solidFill>
                <a:latin typeface="Arial MT"/>
                <a:cs typeface="Arial MT"/>
              </a:rPr>
              <a:t>success</a:t>
            </a:r>
            <a:r>
              <a:rPr sz="1400" spc="6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in</a:t>
            </a:r>
            <a:r>
              <a:rPr sz="1400" spc="60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4E0DE"/>
                </a:solidFill>
                <a:latin typeface="Arial MT"/>
                <a:cs typeface="Arial MT"/>
              </a:rPr>
              <a:t>the</a:t>
            </a:r>
            <a:r>
              <a:rPr sz="1400" spc="65" dirty="0">
                <a:solidFill>
                  <a:srgbClr val="E4E0DE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4E0DE"/>
                </a:solidFill>
                <a:latin typeface="Arial MT"/>
                <a:cs typeface="Arial MT"/>
              </a:rPr>
              <a:t>tournament.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AE366-09B1-4E54-F21E-2697B86A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0" y="3376136"/>
            <a:ext cx="9790351" cy="1477328"/>
          </a:xfrm>
        </p:spPr>
        <p:txBody>
          <a:bodyPr/>
          <a:lstStyle/>
          <a:p>
            <a:r>
              <a:rPr lang="en-IN" sz="9600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44041-F9CE-B251-1C15-49C08CA37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27684" y="2483030"/>
            <a:ext cx="5935980" cy="276999"/>
          </a:xfrm>
        </p:spPr>
        <p:txBody>
          <a:bodyPr/>
          <a:lstStyle/>
          <a:p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2219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553</Words>
  <Application>Microsoft Office PowerPoint</Application>
  <PresentationFormat>Custom</PresentationFormat>
  <Paragraphs>81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Arial MT</vt:lpstr>
      <vt:lpstr>Office Theme</vt:lpstr>
      <vt:lpstr>Introduction to IPL Analysis</vt:lpstr>
      <vt:lpstr>Data Collection and Preprocessing</vt:lpstr>
      <vt:lpstr>Exploratory Data Analysis (EDA) using SQL </vt:lpstr>
      <vt:lpstr>Visualizing IPL Data with Python </vt:lpstr>
      <vt:lpstr>Analyzing Team</vt:lpstr>
      <vt:lpstr>Player Statistics and Insights</vt:lpstr>
      <vt:lpstr>Predicting Match out comes</vt:lpstr>
      <vt:lpstr>Conclusion and Recommendations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IPL-Analysis</dc:title>
  <cp:lastModifiedBy>Vivek Dixit</cp:lastModifiedBy>
  <cp:revision>3</cp:revision>
  <dcterms:created xsi:type="dcterms:W3CDTF">2024-07-31T20:05:08Z</dcterms:created>
  <dcterms:modified xsi:type="dcterms:W3CDTF">2024-07-31T20:30:46Z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